
<file path=[Content_Types].xml><?xml version="1.0" encoding="utf-8"?>
<Types xmlns="http://schemas.openxmlformats.org/package/2006/content-types">
  <Default Extension="emf" ContentType="image/x-emf"/>
  <Default Extension="gif" ContentType="image/gif"/>
  <Default Extension="jpeg" ContentType="image/jpeg"/>
  <Default Extension="png" ContentType="image/png"/>
  <Default Extension="rels" ContentType="application/vnd.openxmlformats-package.relationships+xml"/>
  <Default Extension="wdp" ContentType="image/vnd.ms-photo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theme/theme6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7" r:id="rId4"/>
    <p:sldMasterId id="2147483689" r:id="rId5"/>
    <p:sldMasterId id="2147483701" r:id="rId6"/>
    <p:sldMasterId id="2147483713" r:id="rId7"/>
  </p:sldMasterIdLst>
  <p:notesMasterIdLst>
    <p:notesMasterId r:id="rId29"/>
  </p:notesMasterIdLst>
  <p:handoutMasterIdLst>
    <p:handoutMasterId r:id="rId30"/>
  </p:handoutMasterIdLst>
  <p:sldIdLst>
    <p:sldId id="319" r:id="rId8"/>
    <p:sldId id="330" r:id="rId9"/>
    <p:sldId id="281" r:id="rId10"/>
    <p:sldId id="322" r:id="rId11"/>
    <p:sldId id="336" r:id="rId12"/>
    <p:sldId id="312" r:id="rId13"/>
    <p:sldId id="318" r:id="rId14"/>
    <p:sldId id="321" r:id="rId15"/>
    <p:sldId id="331" r:id="rId16"/>
    <p:sldId id="332" r:id="rId17"/>
    <p:sldId id="320" r:id="rId18"/>
    <p:sldId id="316" r:id="rId19"/>
    <p:sldId id="328" r:id="rId20"/>
    <p:sldId id="323" r:id="rId21"/>
    <p:sldId id="314" r:id="rId22"/>
    <p:sldId id="333" r:id="rId23"/>
    <p:sldId id="334" r:id="rId24"/>
    <p:sldId id="335" r:id="rId25"/>
    <p:sldId id="309" r:id="rId26"/>
    <p:sldId id="305" r:id="rId27"/>
    <p:sldId id="304" r:id="rId28"/>
  </p:sldIdLst>
  <p:sldSz cx="9144000" cy="6858000" type="screen4x3"/>
  <p:notesSz cx="6799263" cy="9929813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>
        <p15:guide id="1" orient="horz" pos="3128" userDrawn="1">
          <p15:clr>
            <a:srgbClr val="A4A3A4"/>
          </p15:clr>
        </p15:guide>
        <p15:guide id="2" pos="2142" userDrawn="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useTimings="0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0"/>
      </p:ext>
    </p:extLst>
  </p:showPr>
  <p:clrMru>
    <a:srgbClr val="FFFFD1"/>
    <a:srgbClr val="FFFF66"/>
    <a:srgbClr val="FFFF00"/>
    <a:srgbClr val="FF3399"/>
    <a:srgbClr val="FFFF99"/>
    <a:srgbClr val="FF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34" autoAdjust="0"/>
    <p:restoredTop sz="94671" autoAdjust="0"/>
  </p:normalViewPr>
  <p:slideViewPr>
    <p:cSldViewPr>
      <p:cViewPr varScale="1">
        <p:scale>
          <a:sx n="80" d="100"/>
          <a:sy n="80" d="100"/>
        </p:scale>
        <p:origin x="1522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49" d="100"/>
          <a:sy n="49" d="100"/>
        </p:scale>
        <p:origin x="-2910" y="-114"/>
      </p:cViewPr>
      <p:guideLst>
        <p:guide orient="horz" pos="3128"/>
        <p:guide pos="2142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1.xml"/><Relationship Id="rId13" Type="http://schemas.openxmlformats.org/officeDocument/2006/relationships/slide" Target="slides/slide6.xml"/><Relationship Id="rId18" Type="http://schemas.openxmlformats.org/officeDocument/2006/relationships/slide" Target="slides/slide11.xml"/><Relationship Id="rId26" Type="http://schemas.openxmlformats.org/officeDocument/2006/relationships/slide" Target="slides/slide19.xml"/><Relationship Id="rId3" Type="http://schemas.openxmlformats.org/officeDocument/2006/relationships/customXml" Target="../customXml/item3.xml"/><Relationship Id="rId21" Type="http://schemas.openxmlformats.org/officeDocument/2006/relationships/slide" Target="slides/slide14.xml"/><Relationship Id="rId34" Type="http://schemas.openxmlformats.org/officeDocument/2006/relationships/tableStyles" Target="tableStyles.xml"/><Relationship Id="rId7" Type="http://schemas.openxmlformats.org/officeDocument/2006/relationships/slideMaster" Target="slideMasters/slideMaster4.xml"/><Relationship Id="rId12" Type="http://schemas.openxmlformats.org/officeDocument/2006/relationships/slide" Target="slides/slide5.xml"/><Relationship Id="rId17" Type="http://schemas.openxmlformats.org/officeDocument/2006/relationships/slide" Target="slides/slide10.xml"/><Relationship Id="rId25" Type="http://schemas.openxmlformats.org/officeDocument/2006/relationships/slide" Target="slides/slide18.xml"/><Relationship Id="rId33" Type="http://schemas.openxmlformats.org/officeDocument/2006/relationships/theme" Target="theme/theme1.xml"/><Relationship Id="rId2" Type="http://schemas.openxmlformats.org/officeDocument/2006/relationships/customXml" Target="../customXml/item2.xml"/><Relationship Id="rId16" Type="http://schemas.openxmlformats.org/officeDocument/2006/relationships/slide" Target="slides/slide9.xml"/><Relationship Id="rId20" Type="http://schemas.openxmlformats.org/officeDocument/2006/relationships/slide" Target="slides/slide13.xml"/><Relationship Id="rId29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Master" Target="slideMasters/slideMaster3.xml"/><Relationship Id="rId11" Type="http://schemas.openxmlformats.org/officeDocument/2006/relationships/slide" Target="slides/slide4.xml"/><Relationship Id="rId24" Type="http://schemas.openxmlformats.org/officeDocument/2006/relationships/slide" Target="slides/slide17.xml"/><Relationship Id="rId32" Type="http://schemas.openxmlformats.org/officeDocument/2006/relationships/viewProps" Target="viewProps.xml"/><Relationship Id="rId5" Type="http://schemas.openxmlformats.org/officeDocument/2006/relationships/slideMaster" Target="slideMasters/slideMaster2.xml"/><Relationship Id="rId15" Type="http://schemas.openxmlformats.org/officeDocument/2006/relationships/slide" Target="slides/slide8.xml"/><Relationship Id="rId23" Type="http://schemas.openxmlformats.org/officeDocument/2006/relationships/slide" Target="slides/slide16.xml"/><Relationship Id="rId28" Type="http://schemas.openxmlformats.org/officeDocument/2006/relationships/slide" Target="slides/slide21.xml"/><Relationship Id="rId10" Type="http://schemas.openxmlformats.org/officeDocument/2006/relationships/slide" Target="slides/slide3.xml"/><Relationship Id="rId19" Type="http://schemas.openxmlformats.org/officeDocument/2006/relationships/slide" Target="slides/slide12.xml"/><Relationship Id="rId31" Type="http://schemas.openxmlformats.org/officeDocument/2006/relationships/presProps" Target="presProp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2.xml"/><Relationship Id="rId14" Type="http://schemas.openxmlformats.org/officeDocument/2006/relationships/slide" Target="slides/slide7.xml"/><Relationship Id="rId22" Type="http://schemas.openxmlformats.org/officeDocument/2006/relationships/slide" Target="slides/slide15.xml"/><Relationship Id="rId27" Type="http://schemas.openxmlformats.org/officeDocument/2006/relationships/slide" Target="slides/slide20.xml"/><Relationship Id="rId30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6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1"/>
            <a:ext cx="2946348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51342" y="1"/>
            <a:ext cx="2946348" cy="496491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4FE88CF-64CF-4C3C-93C3-39E8AA125CF1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431702"/>
            <a:ext cx="2946348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51342" y="9431702"/>
            <a:ext cx="2946348" cy="496491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B78055A-44A3-4D72-A0B1-9EE09D0D58F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88171658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885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885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51342" y="1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en-GB"/>
          </a:p>
        </p:txBody>
      </p:sp>
      <p:sp>
        <p:nvSpPr>
          <p:cNvPr id="7885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915988" y="744538"/>
            <a:ext cx="4967287" cy="372427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7885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79927" y="4716662"/>
            <a:ext cx="5439410" cy="4468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7885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9431702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en-GB"/>
          </a:p>
        </p:txBody>
      </p:sp>
      <p:sp>
        <p:nvSpPr>
          <p:cNvPr id="7885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51342" y="9431702"/>
            <a:ext cx="2946348" cy="4964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A11A6CC8-52CE-4439-8154-8A845889522A}" type="slidenum">
              <a:rPr lang="en-GB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20505237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11A6CC8-52CE-4439-8154-8A845889522A}" type="slidenum">
              <a:rPr lang="en-GB" smtClean="0"/>
              <a:pPr/>
              <a:t>19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3316792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5BE9E-3FC8-415B-9312-82D78A2EE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050D6F-99E2-416D-ABD3-63136A3ED2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B43572-AEAC-498E-AC6C-9C7E153DD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617830-FBD3-4F83-8C45-8E7353574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85CDB-9ED5-472A-8CCE-D3BD1C02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B501-94A1-4801-9E67-D80925D613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5866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EBD1F-C145-4626-BF92-8F0CD5729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770A-5102-4614-A4A3-7E1F4491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62F45-61B9-407B-9AF1-FEBB4156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10D7B-BEA5-4CF5-A5D3-9B1F80B7F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98B17-EAE9-4F8D-B96D-757BF837C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91D7-B9C5-4E15-90EF-CA5BE4CE7C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607617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C416A-D717-4AAD-A3EB-2D59590AF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1314FF-346A-4F31-86AE-E1E901D2C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6321F-8DA9-4FBE-AD22-13ED1337D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E3DF5-5ABC-47FD-AE0B-9BEF41D5F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9EE89-A912-48E9-8AF3-6D8C6FE6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6DC5-7747-46EF-8B68-D027E3A0664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64453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5A35C-E585-40DA-B4E0-4556C0F80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A44F2-BD18-4291-8722-BDF9DC421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B41876-C98B-42C7-BE3D-9FC42A118A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88F68-B519-44A4-96E6-5CC0773F0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991747-4ADB-4440-820D-E7CBABF01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180D0F-E49C-4C52-A545-9B3E43296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342CB-8884-41F4-8722-1D799DB0FF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961719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72CE3-59B4-40D1-A322-887EAF25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5B4D8-1498-4000-95CF-C17F30D0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26643D-0BC6-43C9-B876-2DEB4EDE8D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D0E99C-F6B3-45BD-845D-AC58F08CA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460736-CDD9-44CE-A1C3-7E4026479A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D965BE-873F-4D83-B83D-E3C4C144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A0B978-EBD6-4662-85DD-321F24E15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C061A2-0481-4ED7-82F4-5BF498B68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D5981-2B31-400A-A546-CBAC41884C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8758769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FB8DD-65CB-47BC-92EF-BB37B7123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CAB3AC-ED0D-440D-8E5F-AF3600894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685A82-F4DD-43E8-ACA5-DB5728F23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EE98F-8189-4F94-BA5B-60994960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961C-83E3-418D-9DD8-AE5E5136B4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0326527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B70E27-5886-4EE8-B668-606B741C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9559DF-5356-4766-99BE-6674B617B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C1BF55-F2D7-4127-B709-019089912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0BF59-D9BB-48E6-A069-D3E81F7064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3516827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A73CF-5F7B-4B05-8B24-181BEF5DA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6DDAE-9EBE-4CA0-851D-78E301D4F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E831F-AB3E-4A50-A4FD-A3FFB02F82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2A170-6077-4C40-AE8F-821EF254B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754F3-9A91-497A-96BF-E7931E0D4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86CE0-26CF-496D-B764-C343312AB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8C734-747E-4924-8876-12A29B8DF4E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83979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408E1-E653-49DE-BA93-0F0D0E96F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11F33-88BC-4365-A9F4-07720394B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54CFA7-49C7-44DC-A535-5B7EE130A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6178C6-4817-4FAC-9251-5E293AC9E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007657-A08E-468A-BA6C-5C8C07D63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F624A-84D9-46B6-B8BE-B0C367C17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02F5-8F37-4EE6-A51F-AB11EA2CA5C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06617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DCDA8-851E-43BB-B1BE-BC083D93F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70C6A9-FE90-446C-B4E2-E16ABD49A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B7AE2-3D38-4503-B13F-B9B17BF1F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EAEC0-722E-46CA-B40C-5A49A4834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2ABEB-AFD7-49B2-BEF5-52A1F93C5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A6DF7-3B57-4134-9E9D-A83B3C06581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87492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C5781F-974F-4A10-ABA6-C6D2E5177C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F02F62-0429-442C-B412-0100460DA0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51340-08C3-4F12-BA82-5139E38B6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B1215-9DCA-4DC3-A38A-FA6D99BB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E69C3-971A-4245-8F4A-14BC573D3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8DE2F-6B8F-46B6-B8A3-B7A972B47C8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39027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1CE0A-77B5-4C10-9AC1-F773B53E9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B0DF1C-0976-4C56-A082-A494996BF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D689D-E636-4A83-B4A8-BBF88095A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ADF6B-4845-437B-BA0A-970F7C171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A4440-48F0-47C0-BDB6-C72CDE75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4970814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C6BF3-5344-467E-89B8-3FF1FB913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E55A7-C689-4EFB-B130-E546FEF6E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2AA8A-39DA-43C8-BEA5-7C38D5380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D9199-F9D4-479B-A35C-B7A8E41CB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0E476-D300-4C2C-A6BA-9EF2F8D3D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5731512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3A7E3-FCF7-48CE-B0D5-75A654389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5E91F-CB42-49C4-93DC-E2AA15502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66305-4DC4-4C21-A764-E45E521A3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18BA5-9A2D-47C9-8BB7-11C2710A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6EC91-C7BD-4185-947A-7249CEF86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2898444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2F704-1425-4D14-BA39-EC71445CB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27EFA-3B03-471F-95F8-7F77468F2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7AB445-437F-4E18-95B6-2F3C28148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5BB7F3-EB27-4BE3-94F1-72D3DB1F2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2A68C3-CDAA-41B9-94C7-5D1F046FF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BA68B-1FE1-4EF9-BD11-4A20D56EA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882537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11FA5-924A-426A-A2B1-CCBFEA0BF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801276-166C-4040-ACA6-C876D70FE4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67A1A-24D8-4F59-B924-D3AE96210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9DEC5E-C206-41F7-8F9A-5C471F3E2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310C9E-79AF-421A-8FAB-A40DF8CDD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A52F5A-0C6B-4ED0-9940-D50FE92D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AFF456-535F-476F-B33B-90DEA7021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E91EFB-ADCC-4D4E-A6AB-B1F6F5824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3540345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CC7AC-FF99-4836-9EC9-D88130FF2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8C927A-85FE-49D7-9B65-6320DF0C9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23BB95-E5D1-4FBC-9FE1-89CA302AC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775141-9017-4D62-9E61-C6521D2D5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8671419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B331F9-356A-4391-8DC5-46561779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F8248F-EA85-4C65-AB6C-684AECCE6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312AF6-680E-4787-9390-E256C1177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4976718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FB8B0-41C5-4145-B945-C3263A0BF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FDA7A-E99C-4F30-A710-6ECC39573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AE7440-AA9D-47B5-87E6-BBD5BA102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EAFF6-9651-4DDD-A080-B3FA0BA57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F63647-9B97-4DFC-BA47-826CB1C91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DD26B-D35B-46BB-9820-797F25729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45710271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BD935-3996-4C75-B4CD-806E6A11E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45CC6A-B413-4916-B975-72005CD574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458C0-BD63-416D-B442-CD61B665F5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B8372-8624-41ED-8F18-B3957EE69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6B3FE-64A0-4E25-9ED0-14D8D73B3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C95E3-DFEF-4C54-86BE-1ABC80C0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6307815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87361-8462-4DD3-970B-8F499994A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E3002E-241E-4C13-B994-887FD60BD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459E0-39F7-4E08-9B6D-619CF6EA9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CF591-41CA-4201-AE40-D6D7B9C4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8B49-0CE0-42E2-92A8-1258E4376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958707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F29AB2-D557-4E97-ACB8-F568AD8786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4A6F7-3B27-4DC8-AE92-AE64EEAFBC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4A155-8831-4E07-9128-9C33FA20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032B4-D48D-4076-BCEC-435F3B51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F34A5-E784-468D-8A48-1A92FAC19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7533448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D45BE9E-3FC8-415B-9312-82D78A2EEB75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A6050D6F-99E2-416D-ABD3-63136A3ED21E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7B43572-AEAC-498E-AC6C-9C7E153DDBA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C617830-FBD3-4F83-8C45-8E735357403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5D85CDB-9ED5-472A-8CCE-D3BD1C02DA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F8BB501-94A1-4801-9E67-D80925D613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7681812"/>
      </p:ext>
    </p:extLst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EEBD1F-C145-4626-BF92-8F0CD5729F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F2F770A-5102-4614-A4A3-7E1F4491C5A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5062F45-61B9-407B-9AF1-FEBB415628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4E10D7B-BEA5-4CF5-A5D3-9B1F80B7FB7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B98B17-EAE9-4F8D-B96D-757BF837C0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FA091D7-B9C5-4E15-90EF-CA5BE4CE7CB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09899228"/>
      </p:ext>
    </p:extLst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6BC416A-D717-4AAD-A3EB-2D59590AFC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31314FF-346A-4F31-86AE-E1E901D2C7B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B16321F-8DA9-4FBE-AD22-13ED1337D4A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85E3DF5-5ABC-47FD-AE0B-9BEF41D5FE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A19EE89-A912-48E9-8AF3-6D8C6FE6245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AD86DC5-7747-46EF-8B68-D027E3A0664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65764954"/>
      </p:ext>
    </p:extLst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45A35C-E585-40DA-B4E0-4556C0F809B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0FA44F2-BD18-4291-8722-BDF9DC4219C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19B41876-C98B-42C7-BE3D-9FC42A118A6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7A88F68-B519-44A4-96E6-5CC0773F014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2991747-4ADB-4440-820D-E7CBABF015E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6180D0F-E49C-4C52-A545-9B3E43296F0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90342CB-8884-41F4-8722-1D799DB0FFF8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29237876"/>
      </p:ext>
    </p:extLst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F372CE3-59B4-40D1-A322-887EAF256D9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EC5B4D8-1498-4000-95CF-C17F30D07E7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226643D-0BC6-43C9-B876-2DEB4EDE8D6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0CD0E99C-F6B3-45BD-845D-AC58F08CA8A2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83460736-CDD9-44CE-A1C3-7E4026479A00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6D965BE-873F-4D83-B83D-E3C4C14442A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4CA0B978-EBD6-4662-85DD-321F24E151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2EC061A2-0481-4ED7-82F4-5BF498B684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64D5981-2B31-400A-A546-CBAC41884C9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4923991"/>
      </p:ext>
    </p:extLst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06FB8DD-65CB-47BC-92EF-BB37B71236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7CAB3AC-ED0D-440D-8E5F-AF36008948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10685A82-F4DD-43E8-ACA5-DB5728F234D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1EE98F-8189-4F94-BA5B-60994960CF4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D23961C-83E3-418D-9DD8-AE5E5136B4C1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77794419"/>
      </p:ext>
    </p:extLst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BBB70E27-5886-4EE8-B668-606B741CBC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B9559DF-5356-4766-99BE-6674B617BD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1C1BF55-F2D7-4127-B709-019089912D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80BF59-D9BB-48E6-A069-D3E81F706436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05512985"/>
      </p:ext>
    </p:extLst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1FA73CF-5F7B-4B05-8B24-181BEF5DA88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516DDAE-9EBE-4CA0-851D-78E301D4F2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1E0E831F-AB3E-4A50-A4FD-A3FFB02F820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622A170-6077-4C40-AE8F-821EF254BD1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1A754F3-9A91-497A-96BF-E7931E0D41D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81C86CE0-26CF-496D-B764-C343312ABF1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8C734-747E-4924-8876-12A29B8DF4EC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2463879"/>
      </p:ext>
    </p:extLst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14408E1-E653-49DE-BA93-0F0D0E96F8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0011F33-88BC-4365-A9F4-07720394B80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554CFA7-49C7-44DC-A535-5B7EE130A38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CB6178C6-4817-4FAC-9251-5E293AC9E0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89007657-A08E-468A-BA6C-5C8C07D632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7FF624A-84D9-46B6-B8BE-B0C367C1704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0E02F5-8F37-4EE6-A51F-AB11EA2CA5CE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3770861"/>
      </p:ext>
    </p:extLst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5DCDA8-851E-43BB-B1BE-BC083D93FB1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8370C6A9-FE90-446C-B4E2-E16ABD49ABB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1B7AE2-3D38-4503-B13F-B9B17BF1FE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7BEAEC0-722E-46CA-B40C-5A49A48340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CC2ABEB-AFD7-49B2-BEF5-52A1F93C5D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DA6DF7-3B57-4134-9E9D-A83B3C065815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20310857"/>
      </p:ext>
    </p:extLst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FDC5781F-974F-4A10-ABA6-C6D2E5177C6B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F02F62-0429-442C-B412-0100460DA02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4851340-08C3-4F12-BA82-5139E38B64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63B1215-9DCA-4DC3-A38A-FA6D99BBB35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8FE69C3-971A-4245-8F4A-14BC573D3C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08DE2F-6B8F-46B6-B8A3-B7A972B47C84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68368189"/>
      </p:ext>
    </p:extLst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B71CE0A-77B5-4C10-9AC1-F773B53E9C7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143000" y="1122363"/>
            <a:ext cx="6858000" cy="2387600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F4B0DF1C-0976-4C56-A082-A494996BF159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40D689D-E636-4A83-B4A8-BBF88095AD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3EADF6B-4845-437B-BA0A-970F7C171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01A4440-48F0-47C0-BDB6-C72CDE7522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609724"/>
      </p:ext>
    </p:extLst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1C6BF3-5344-467E-89B8-3FF1FB91352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D6E55A7-C689-4EFB-B130-E546FEF6E85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CD2AA8A-39DA-43C8-BEA5-7C38D53802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7BD9199-F9D4-479B-A35C-B7A8E41CB71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7B0E476-D300-4C2C-A6BA-9EF2F8D3D4D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315630"/>
      </p:ext>
    </p:extLst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003A7E3-FCF7-48CE-B0D5-75A654389FD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3D5E91F-CB42-49C4-93DC-E2AA1550265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AF66305-4DC4-4C21-A764-E45E521A320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A118BA5-9A2D-47C9-8BB7-11C2710AF53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7F6EC91-C7BD-4185-947A-7249CEF864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44381827"/>
      </p:ext>
    </p:extLst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542F704-1425-4D14-BA39-EC71445CBA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1F27EFA-3B03-471F-95F8-7F77468F2D66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17AB445-437F-4E18-95B6-2F3C281485D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F75BB7F3-EB27-4BE3-94F1-72D3DB1F2E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D2A68C3-CDAA-41B9-94C7-5D1F046FF2C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F2BA68B-1FE1-4EF9-BD11-4A20D56EADE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52541512"/>
      </p:ext>
    </p:extLst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511FA5-924A-426A-A2B1-CCBFEA0BFF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1801276-166C-4040-ACA6-C876D70FE4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567A1A-24D8-4F59-B924-D3AE96210B7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9B9DEC5E-C206-41F7-8F9A-5C471F3E27F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4C310C9E-79AF-421A-8FAB-A40DF8CDD884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1A52F5A-0C6B-4ED0-9940-D50FE92D0CC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06AFF456-535F-476F-B33B-90DEA702191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BFE91EFB-ADCC-4D4E-A6AB-B1F6F58243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23051270"/>
      </p:ext>
    </p:extLst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DECC7AC-FF99-4836-9EC9-D88130FF213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48C927A-85FE-49D7-9B65-6320DF0C9D2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A23BB95-E5D1-4FBC-9FE1-89CA302ACF0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775141-9017-4D62-9E61-C6521D2D548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29331570"/>
      </p:ext>
    </p:extLst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2BB331F9-356A-4391-8DC5-46561779B46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0F8248F-EA85-4C65-AB6C-684AECCE644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6312AF6-680E-4787-9390-E256C1177D3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33764626"/>
      </p:ext>
    </p:extLst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05FB8B0-41C5-4145-B945-C3263A0BF4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DBFDA7A-E99C-4F30-A710-6ECC39573F9E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DAE7440-AA9D-47B5-87E6-BBD5BA102E03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4EAFF6-9651-4DDD-A080-B3FA0BA5736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F63647-9B97-4DFC-BA47-826CB1C91F4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ECDD26B-D35B-46BB-9820-797F257290D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3570243"/>
      </p:ext>
    </p:extLst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F8BD935-3996-4C75-B4CD-806E6A11E5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8245CC6A-B413-4916-B975-72005CD5745A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FF458C0-BD63-416D-B442-CD61B665F52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1B8372-8624-41ED-8F18-B3957EE69C0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0A6B3FE-64A0-4E25-9ED0-14D8D73B379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D3C95E3-DFEF-4C54-86BE-1ABC80C050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6384242"/>
      </p:ext>
    </p:extLst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D487361-8462-4DD3-970B-8F499994AE7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9BE3002E-241E-4C13-B994-887FD60BDF1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F459E0-39F7-4E08-9B6D-619CF6EA9F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A6CCF591-41CA-4201-AE40-D6D7B9C4B05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32C8B49-0CE0-42E2-92A8-1258E43768D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03826496"/>
      </p:ext>
    </p:extLst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EEF29AB2-D557-4E97-ACB8-F568AD878608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EDA4A6F7-3B27-4DC8-AE92-AE64EEAFBC8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54A155-8831-4E07-9128-9C33FA20260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DF032B4-D48D-4076-BCEC-435F3B51826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B9F34A5-E784-468D-8A48-1A92FAC197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63953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1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6.xml"/><Relationship Id="rId7" Type="http://schemas.openxmlformats.org/officeDocument/2006/relationships/slideLayout" Target="../slideLayouts/slideLayout40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5.xml"/><Relationship Id="rId1" Type="http://schemas.openxmlformats.org/officeDocument/2006/relationships/slideLayout" Target="../slideLayouts/slideLayout34.xml"/><Relationship Id="rId6" Type="http://schemas.openxmlformats.org/officeDocument/2006/relationships/slideLayout" Target="../slideLayouts/slideLayout39.xml"/><Relationship Id="rId11" Type="http://schemas.openxmlformats.org/officeDocument/2006/relationships/slideLayout" Target="../slideLayouts/slideLayout44.xml"/><Relationship Id="rId5" Type="http://schemas.openxmlformats.org/officeDocument/2006/relationships/slideLayout" Target="../slideLayouts/slideLayout38.xml"/><Relationship Id="rId10" Type="http://schemas.openxmlformats.org/officeDocument/2006/relationships/slideLayout" Target="../slideLayouts/slideLayout43.xml"/><Relationship Id="rId4" Type="http://schemas.openxmlformats.org/officeDocument/2006/relationships/slideLayout" Target="../slideLayouts/slideLayout37.xml"/><Relationship Id="rId9" Type="http://schemas.openxmlformats.org/officeDocument/2006/relationships/slideLayout" Target="../slideLayouts/slideLayout4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E3120D-ECCF-4B2A-86E3-A5368249D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ED6E2F-BDE1-4F3F-8590-2BC54A375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4288A5-EFFE-421D-9770-42788908FD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B6F31-FF3D-409D-B737-90BD85FD8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DA5AA7-3ABE-4048-BF96-314DCB5A6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BB501-94A1-4801-9E67-D80925D613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885537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8" r:id="rId1"/>
    <p:sldLayoutId id="2147483679" r:id="rId2"/>
    <p:sldLayoutId id="2147483680" r:id="rId3"/>
    <p:sldLayoutId id="2147483681" r:id="rId4"/>
    <p:sldLayoutId id="2147483682" r:id="rId5"/>
    <p:sldLayoutId id="2147483683" r:id="rId6"/>
    <p:sldLayoutId id="2147483684" r:id="rId7"/>
    <p:sldLayoutId id="2147483685" r:id="rId8"/>
    <p:sldLayoutId id="2147483686" r:id="rId9"/>
    <p:sldLayoutId id="2147483687" r:id="rId10"/>
    <p:sldLayoutId id="2147483688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228D0C-4A93-42EF-BB69-44B338DD9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BEDB4-8F4D-4F21-9E61-D5D41C52D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F4044-7316-4A38-AC6F-602E3C0220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9A01C-7DD8-4923-B2D1-B1A94F2C08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5D1EB-77D5-46A4-872A-A53DB9FFB2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8FEF96-B225-4084-A4CA-5F56B5C9E41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4" y="20148"/>
            <a:ext cx="3085254" cy="3429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026E82-EE70-44AF-AFF4-EF286BBD072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65472" y="12640"/>
            <a:ext cx="3049578" cy="3429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F9DEF1-79E9-41BF-B9DB-8EE1C38EA67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65340" y="-3480"/>
            <a:ext cx="3085255" cy="3429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7E814-9F5E-4A53-9E33-3BF21D44BB6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390" y="3460861"/>
            <a:ext cx="3085254" cy="3429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B00D14C-193F-46E6-9489-39FBE1DB355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80862" y="3453353"/>
            <a:ext cx="3049578" cy="3429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616602-858B-42E2-B0E8-1D3A8D1D6C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80730" y="3437233"/>
            <a:ext cx="308525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6928892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0" r:id="rId1"/>
    <p:sldLayoutId id="2147483691" r:id="rId2"/>
    <p:sldLayoutId id="2147483692" r:id="rId3"/>
    <p:sldLayoutId id="2147483693" r:id="rId4"/>
    <p:sldLayoutId id="2147483694" r:id="rId5"/>
    <p:sldLayoutId id="2147483695" r:id="rId6"/>
    <p:sldLayoutId id="2147483696" r:id="rId7"/>
    <p:sldLayoutId id="2147483697" r:id="rId8"/>
    <p:sldLayoutId id="2147483698" r:id="rId9"/>
    <p:sldLayoutId id="2147483699" r:id="rId10"/>
    <p:sldLayoutId id="2147483700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4E3120D-ECCF-4B2A-86E3-A5368249DC5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AED6E2F-BDE1-4F3F-8590-2BC54A375F6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A4288A5-EFFE-421D-9770-42788908FD7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CCB6F31-FF3D-409D-B737-90BD85FD8705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DDA5AA7-3ABE-4048-BF96-314DCB5A6F1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F8BB501-94A1-4801-9E67-D80925D6130D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580315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02" r:id="rId1"/>
    <p:sldLayoutId id="2147483703" r:id="rId2"/>
    <p:sldLayoutId id="2147483704" r:id="rId3"/>
    <p:sldLayoutId id="2147483705" r:id="rId4"/>
    <p:sldLayoutId id="2147483706" r:id="rId5"/>
    <p:sldLayoutId id="2147483707" r:id="rId6"/>
    <p:sldLayoutId id="2147483708" r:id="rId7"/>
    <p:sldLayoutId id="2147483709" r:id="rId8"/>
    <p:sldLayoutId id="2147483710" r:id="rId9"/>
    <p:sldLayoutId id="2147483711" r:id="rId10"/>
    <p:sldLayoutId id="2147483712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228D0C-4A93-42EF-BB69-44B338DD92C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73BEDB4-8F4D-4F21-9E61-D5D41C52D90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AF4044-7316-4A38-AC6F-602E3C02206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742684B-C1C4-43F8-8D54-DC527755F732}" type="datetimeFigureOut">
              <a:rPr lang="en-GB" smtClean="0"/>
              <a:t>13/09/2024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1F9A01C-7DD8-4923-B2D1-B1A94F2C0833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605D1EB-77D5-46A4-872A-A53DB9FFB217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6E468C5-1E10-47FA-A964-3583D88AD772}" type="slidenum">
              <a:rPr lang="en-GB" smtClean="0"/>
              <a:t>‹#›</a:t>
            </a:fld>
            <a:endParaRPr lang="en-GB"/>
          </a:p>
        </p:txBody>
      </p:sp>
      <p:pic>
        <p:nvPicPr>
          <p:cNvPr id="8" name="Picture 7">
            <a:extLst>
              <a:ext uri="{FF2B5EF4-FFF2-40B4-BE49-F238E27FC236}">
                <a16:creationId xmlns:a16="http://schemas.microsoft.com/office/drawing/2014/main" id="{F58FEF96-B225-4084-A4CA-5F56B5C9E41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594" y="20148"/>
            <a:ext cx="3085254" cy="3429000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62026E82-EE70-44AF-AFF4-EF286BBD0721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65472" y="12640"/>
            <a:ext cx="3049578" cy="3429000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C5F9DEF1-79E9-41BF-B9DB-8EE1C38EA67E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65340" y="-3480"/>
            <a:ext cx="3085255" cy="3429000"/>
          </a:xfrm>
          <a:prstGeom prst="rect">
            <a:avLst/>
          </a:prstGeom>
        </p:spPr>
      </p:pic>
      <p:pic>
        <p:nvPicPr>
          <p:cNvPr id="11" name="Picture 10">
            <a:extLst>
              <a:ext uri="{FF2B5EF4-FFF2-40B4-BE49-F238E27FC236}">
                <a16:creationId xmlns:a16="http://schemas.microsoft.com/office/drawing/2014/main" id="{9DC7E814-9F5E-4A53-9E33-3BF21D44BB6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15390" y="3460861"/>
            <a:ext cx="3085254" cy="3429000"/>
          </a:xfrm>
          <a:prstGeom prst="rect">
            <a:avLst/>
          </a:prstGeom>
        </p:spPr>
      </p:pic>
      <p:pic>
        <p:nvPicPr>
          <p:cNvPr id="12" name="Picture 11">
            <a:extLst>
              <a:ext uri="{FF2B5EF4-FFF2-40B4-BE49-F238E27FC236}">
                <a16:creationId xmlns:a16="http://schemas.microsoft.com/office/drawing/2014/main" id="{6B00D14C-193F-46E6-9489-39FBE1DB3556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3080862" y="3453353"/>
            <a:ext cx="3049578" cy="3429000"/>
          </a:xfrm>
          <a:prstGeom prst="rect">
            <a:avLst/>
          </a:prstGeom>
        </p:spPr>
      </p:pic>
      <p:pic>
        <p:nvPicPr>
          <p:cNvPr id="13" name="Picture 12">
            <a:extLst>
              <a:ext uri="{FF2B5EF4-FFF2-40B4-BE49-F238E27FC236}">
                <a16:creationId xmlns:a16="http://schemas.microsoft.com/office/drawing/2014/main" id="{E6616602-858B-42E2-B0E8-1D3A8D1D6CBF}"/>
              </a:ext>
            </a:extLst>
          </p:cNvPr>
          <p:cNvPicPr>
            <a:picLocks noChangeAspect="1"/>
          </p:cNvPicPr>
          <p:nvPr/>
        </p:nvPicPr>
        <p:blipFill>
          <a:blip r:embed="rId13"/>
          <a:stretch>
            <a:fillRect/>
          </a:stretch>
        </p:blipFill>
        <p:spPr>
          <a:xfrm>
            <a:off x="6080730" y="3437233"/>
            <a:ext cx="3085255" cy="3429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9722159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14" r:id="rId1"/>
    <p:sldLayoutId id="2147483715" r:id="rId2"/>
    <p:sldLayoutId id="2147483716" r:id="rId3"/>
    <p:sldLayoutId id="2147483717" r:id="rId4"/>
    <p:sldLayoutId id="2147483718" r:id="rId5"/>
    <p:sldLayoutId id="2147483719" r:id="rId6"/>
    <p:sldLayoutId id="2147483720" r:id="rId7"/>
    <p:sldLayoutId id="2147483721" r:id="rId8"/>
    <p:sldLayoutId id="2147483722" r:id="rId9"/>
    <p:sldLayoutId id="2147483723" r:id="rId10"/>
    <p:sldLayoutId id="2147483724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6.xml"/><Relationship Id="rId6" Type="http://schemas.microsoft.com/office/2007/relationships/hdphoto" Target="../media/hdphoto2.wdp"/><Relationship Id="rId5" Type="http://schemas.openxmlformats.org/officeDocument/2006/relationships/image" Target="../media/image4.png"/><Relationship Id="rId4" Type="http://schemas.microsoft.com/office/2007/relationships/hdphoto" Target="../media/hdphoto1.wdp"/></Relationships>
</file>

<file path=ppt/slides/_rels/slide2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6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emf"/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3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hyperlink" Target="https://www.littlewandlelettersandsounds.org.uk/resources/for-parents/" TargetMode="External"/><Relationship Id="rId1" Type="http://schemas.openxmlformats.org/officeDocument/2006/relationships/slideLayout" Target="../slideLayouts/slideLayout2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4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3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emf"/><Relationship Id="rId1" Type="http://schemas.openxmlformats.org/officeDocument/2006/relationships/slideLayout" Target="../slideLayouts/slideLayout2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3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3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4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9.xml"/></Relationships>
</file>

<file path=ppt/slides/_rels/slide2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9.xml"/><Relationship Id="rId5" Type="http://schemas.microsoft.com/office/2007/relationships/hdphoto" Target="../media/hdphoto2.wdp"/><Relationship Id="rId4" Type="http://schemas.openxmlformats.org/officeDocument/2006/relationships/image" Target="../media/image4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437006" y="188640"/>
            <a:ext cx="8455474" cy="6336704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33152" y="2771698"/>
            <a:ext cx="8229600" cy="1143000"/>
          </a:xfrm>
        </p:spPr>
        <p:txBody>
          <a:bodyPr>
            <a:normAutofit/>
          </a:bodyPr>
          <a:lstStyle/>
          <a:p>
            <a:pPr algn="ctr"/>
            <a:r>
              <a:rPr lang="en-GB" sz="4800" b="1" dirty="0">
                <a:latin typeface="Letter-join Plus 8" panose="02000505000000020003" pitchFamily="50" charset="0"/>
              </a:rPr>
              <a:t>Welcome to Year 1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2"/>
          <a:srcRect t="7454" r="8252" b="10538"/>
          <a:stretch/>
        </p:blipFill>
        <p:spPr>
          <a:xfrm>
            <a:off x="3824495" y="535006"/>
            <a:ext cx="1454622" cy="1890326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1028" name="Picture 4" descr="Sunflower Large | Metro Flower Market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51026" y="3927456"/>
            <a:ext cx="2666607" cy="266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red-poppy-flowers-clipart-1.jpg (527×488) | Poppy flower, Flower outline,  Poppies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BEBA8EAE-BF5A-486C-A8C5-ECC9F3942E4B}">
                <a14:imgProps xmlns:a14="http://schemas.microsoft.com/office/drawing/2010/main">
                  <a14:imgLayer r:embed="rId6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3842" y="3916148"/>
            <a:ext cx="2880320" cy="266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192300335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4" descr="Sunflower Large | Metro Flower Market">
            <a:extLst>
              <a:ext uri="{FF2B5EF4-FFF2-40B4-BE49-F238E27FC236}">
                <a16:creationId xmlns:a16="http://schemas.microsoft.com/office/drawing/2014/main" id="{217C7C05-EFC6-4E58-B6DE-8D1C249D123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409" y="404664"/>
            <a:ext cx="2276389" cy="22763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DE04C6CB-EA63-4807-97E4-23D48D7206D1}"/>
              </a:ext>
            </a:extLst>
          </p:cNvPr>
          <p:cNvSpPr txBox="1"/>
          <p:nvPr/>
        </p:nvSpPr>
        <p:spPr>
          <a:xfrm>
            <a:off x="2195736" y="246844"/>
            <a:ext cx="4896544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4000" dirty="0">
                <a:latin typeface="Letter-join No-Lead 8" panose="02000505000000020003" pitchFamily="50" charset="0"/>
              </a:rPr>
              <a:t>Sunflowers Class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BD518A89-552C-493A-88A5-1C22EEBB16F7}"/>
              </a:ext>
            </a:extLst>
          </p:cNvPr>
          <p:cNvSpPr txBox="1"/>
          <p:nvPr/>
        </p:nvSpPr>
        <p:spPr>
          <a:xfrm>
            <a:off x="2474798" y="1310056"/>
            <a:ext cx="19710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Miss Adams</a:t>
            </a:r>
          </a:p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Class Teacher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654BAD1A-22C7-4ED7-95D2-CA9EDDDA7EAD}"/>
              </a:ext>
            </a:extLst>
          </p:cNvPr>
          <p:cNvSpPr txBox="1"/>
          <p:nvPr/>
        </p:nvSpPr>
        <p:spPr>
          <a:xfrm>
            <a:off x="6012160" y="1261535"/>
            <a:ext cx="2356572" cy="67710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Miss Cleaver</a:t>
            </a:r>
          </a:p>
          <a:p>
            <a:pPr algn="ctr"/>
            <a:r>
              <a:rPr lang="en-GB" dirty="0">
                <a:latin typeface="Letter-join No-Lead 8" panose="02000505000000020003" pitchFamily="50" charset="0"/>
              </a:rPr>
              <a:t>Teaching Assistant</a:t>
            </a:r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44B22677-AD0E-451B-9EDA-D9F9EC1197F5}"/>
              </a:ext>
            </a:extLst>
          </p:cNvPr>
          <p:cNvSpPr/>
          <p:nvPr/>
        </p:nvSpPr>
        <p:spPr>
          <a:xfrm>
            <a:off x="7596336" y="116632"/>
            <a:ext cx="936104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KA/ES</a:t>
            </a:r>
          </a:p>
        </p:txBody>
      </p:sp>
      <p:pic>
        <p:nvPicPr>
          <p:cNvPr id="8" name="Picture 6" descr="red-poppy-flowers-clipart-1.jpg (527×488) | Poppy flower, Flower outline,  Poppies">
            <a:extLst>
              <a:ext uri="{FF2B5EF4-FFF2-40B4-BE49-F238E27FC236}">
                <a16:creationId xmlns:a16="http://schemas.microsoft.com/office/drawing/2014/main" id="{F560FC5C-4372-45BA-8AED-69258A840F7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789040"/>
            <a:ext cx="2285219" cy="21161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TextBox 11">
            <a:extLst>
              <a:ext uri="{FF2B5EF4-FFF2-40B4-BE49-F238E27FC236}">
                <a16:creationId xmlns:a16="http://schemas.microsoft.com/office/drawing/2014/main" id="{D793E34A-D428-455D-B3AE-B234C92E056E}"/>
              </a:ext>
            </a:extLst>
          </p:cNvPr>
          <p:cNvSpPr txBox="1"/>
          <p:nvPr/>
        </p:nvSpPr>
        <p:spPr>
          <a:xfrm>
            <a:off x="2286000" y="3244334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Letter-join No-Lead 8" panose="02000505000000020003" pitchFamily="50" charset="0"/>
              </a:rPr>
              <a:t>Poppies Class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59B3DEC-6413-40A5-842A-39AAF1087A28}"/>
              </a:ext>
            </a:extLst>
          </p:cNvPr>
          <p:cNvSpPr txBox="1"/>
          <p:nvPr/>
        </p:nvSpPr>
        <p:spPr>
          <a:xfrm>
            <a:off x="1440160" y="4559801"/>
            <a:ext cx="4572000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Miss Sweet</a:t>
            </a:r>
          </a:p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Class Teacher</a:t>
            </a:r>
            <a:endParaRPr lang="en-GB" sz="2000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8FCCBF89-D652-4AEE-A149-87BCBDF22D2A}"/>
              </a:ext>
            </a:extLst>
          </p:cNvPr>
          <p:cNvSpPr txBox="1"/>
          <p:nvPr/>
        </p:nvSpPr>
        <p:spPr>
          <a:xfrm>
            <a:off x="4445810" y="4557705"/>
            <a:ext cx="45720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Mrs Stevens</a:t>
            </a:r>
          </a:p>
          <a:p>
            <a:pPr algn="ctr"/>
            <a:r>
              <a:rPr lang="en-GB" dirty="0">
                <a:latin typeface="Letter-join No-Lead 8" panose="02000505000000020003" pitchFamily="50" charset="0"/>
              </a:rPr>
              <a:t>Teaching Assistant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FACB64C6-3B4C-4AE2-AC6D-E8412B6049C6}"/>
              </a:ext>
            </a:extLst>
          </p:cNvPr>
          <p:cNvSpPr txBox="1"/>
          <p:nvPr/>
        </p:nvSpPr>
        <p:spPr>
          <a:xfrm>
            <a:off x="4445810" y="5536714"/>
            <a:ext cx="4572000" cy="67710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2000" dirty="0">
                <a:latin typeface="Letter-join No-Lead 8" panose="02000505000000020003" pitchFamily="50" charset="0"/>
              </a:rPr>
              <a:t>Mrs Lee</a:t>
            </a:r>
          </a:p>
          <a:p>
            <a:pPr algn="ctr"/>
            <a:r>
              <a:rPr lang="en-GB" dirty="0">
                <a:latin typeface="Letter-join No-Lead 8" panose="02000505000000020003" pitchFamily="50" charset="0"/>
              </a:rPr>
              <a:t>Teaching Assistant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BF0651D4-62D9-4B45-AB9C-EFE936D819CC}"/>
              </a:ext>
            </a:extLst>
          </p:cNvPr>
          <p:cNvSpPr txBox="1"/>
          <p:nvPr/>
        </p:nvSpPr>
        <p:spPr>
          <a:xfrm>
            <a:off x="1449369" y="5458125"/>
            <a:ext cx="4572000" cy="646331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1800" dirty="0">
                <a:latin typeface="Letter-join No-Lead 8" panose="02000505000000020003" pitchFamily="50" charset="0"/>
              </a:rPr>
              <a:t>Mrs </a:t>
            </a:r>
            <a:r>
              <a:rPr lang="en-GB" sz="1800" dirty="0" err="1">
                <a:latin typeface="Letter-join No-Lead 8" panose="02000505000000020003" pitchFamily="50" charset="0"/>
              </a:rPr>
              <a:t>Augterson</a:t>
            </a:r>
            <a:endParaRPr lang="en-GB" sz="1800" dirty="0">
              <a:latin typeface="Letter-join No-Lead 8" panose="02000505000000020003" pitchFamily="50" charset="0"/>
            </a:endParaRPr>
          </a:p>
          <a:p>
            <a:pPr algn="ctr"/>
            <a:r>
              <a:rPr lang="en-GB" sz="1800" dirty="0">
                <a:latin typeface="Letter-join No-Lead 8" panose="02000505000000020003" pitchFamily="50" charset="0"/>
              </a:rPr>
              <a:t>Class Teacher</a:t>
            </a: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8259875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8568952" cy="4176464"/>
          </a:xfrm>
        </p:spPr>
        <p:txBody>
          <a:bodyPr/>
          <a:lstStyle/>
          <a:p>
            <a:endParaRPr lang="en-GB" sz="2400" dirty="0">
              <a:solidFill>
                <a:schemeClr val="accent2"/>
              </a:solidFill>
              <a:latin typeface="Comic Sans MS" pitchFamily="66" charset="0"/>
            </a:endParaRPr>
          </a:p>
          <a:p>
            <a:endParaRPr lang="en-GB" sz="2400" b="1" dirty="0">
              <a:solidFill>
                <a:schemeClr val="accent2"/>
              </a:solidFill>
              <a:latin typeface="Comic Sans MS" pitchFamily="66" charset="0"/>
            </a:endParaRPr>
          </a:p>
          <a:p>
            <a:endParaRPr lang="en-GB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7A1A4-66FA-46FA-B455-B0B1B6CCA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61187"/>
            <a:ext cx="658425" cy="591363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D816688F-D718-4009-8224-0A5D3937B5A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843808" y="1027573"/>
            <a:ext cx="3888432" cy="5638227"/>
          </a:xfrm>
          <a:prstGeom prst="rect">
            <a:avLst/>
          </a:prstGeom>
        </p:spPr>
      </p:pic>
      <p:sp>
        <p:nvSpPr>
          <p:cNvPr id="10" name="TextBox 9">
            <a:extLst>
              <a:ext uri="{FF2B5EF4-FFF2-40B4-BE49-F238E27FC236}">
                <a16:creationId xmlns:a16="http://schemas.microsoft.com/office/drawing/2014/main" id="{88D7D919-478A-49E7-B59C-FA48B7BD61A1}"/>
              </a:ext>
            </a:extLst>
          </p:cNvPr>
          <p:cNvSpPr txBox="1"/>
          <p:nvPr/>
        </p:nvSpPr>
        <p:spPr>
          <a:xfrm>
            <a:off x="1502786" y="186858"/>
            <a:ext cx="6210436" cy="70788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/>
            <a:r>
              <a:rPr lang="en-GB" sz="4000" dirty="0">
                <a:latin typeface="Letter-join No-Lead 8" panose="02000505000000020003" pitchFamily="50" charset="0"/>
              </a:rPr>
              <a:t>Whole school expectations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TextBox 13"/>
          <p:cNvSpPr txBox="1"/>
          <p:nvPr/>
        </p:nvSpPr>
        <p:spPr>
          <a:xfrm>
            <a:off x="223780" y="257076"/>
            <a:ext cx="8568952" cy="6336704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>
                <a:latin typeface="Letter-join Plus 8" panose="02000505000000020003" pitchFamily="50" charset="0"/>
              </a:rPr>
              <a:t>Year 1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01162" y="1417638"/>
            <a:ext cx="8014189" cy="5035698"/>
          </a:xfrm>
        </p:spPr>
        <p:txBody>
          <a:bodyPr>
            <a:normAutofit/>
          </a:bodyPr>
          <a:lstStyle/>
          <a:p>
            <a:r>
              <a:rPr lang="en-GB" sz="2400" dirty="0">
                <a:latin typeface="Letter-join Plus 8" panose="02000505000000020003" pitchFamily="50" charset="0"/>
              </a:rPr>
              <a:t>As your children begin Key Stage 1 we aim to make the transition  from Reception and the EYFS curriculum as smooth as we can.</a:t>
            </a:r>
          </a:p>
          <a:p>
            <a:pPr marL="0" indent="0">
              <a:buNone/>
            </a:pPr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The children will begin to work more independently in Year 1, but will still be able to access continuous provision to enhance their learning opportunities.</a:t>
            </a: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r>
              <a:rPr lang="en-GB" sz="2400" dirty="0">
                <a:latin typeface="Letter-join Plus 8" panose="02000505000000020003" pitchFamily="50" charset="0"/>
              </a:rPr>
              <a:t>As we progress through the year we aim to increase the children’s independence in readiness for Year 2.</a:t>
            </a: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endParaRPr lang="en-GB" sz="2400" dirty="0">
              <a:latin typeface="Letter-join Plus 8" panose="02000505000000020003" pitchFamily="50" charset="0"/>
            </a:endParaRPr>
          </a:p>
          <a:p>
            <a:pPr marL="0" indent="0">
              <a:buNone/>
            </a:pPr>
            <a:endParaRPr lang="en-GB" sz="2400" dirty="0">
              <a:latin typeface="Letter-join Plus 8" panose="02000505000000020003" pitchFamily="50" charset="0"/>
            </a:endParaRPr>
          </a:p>
        </p:txBody>
      </p:sp>
      <p:pic>
        <p:nvPicPr>
          <p:cNvPr id="3075" name="Picture 3" descr="C:\Users\julie\AppData\Local\Microsoft\Windows\Temporary Internet Files\Content.IE5\AMPBGD5A\jk_expectations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julie\AppData\Local\Microsoft\Windows\Temporary Internet Files\Content.IE5\AMPBGD5A\hands-up-color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julie\AppData\Local\Microsoft\Windows\Temporary Internet Files\Content.IE5\JN8DQQOU\hands-up-color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9" name="Picture 7" descr="C:\Users\julie\AppData\Local\Microsoft\Windows\Temporary Internet Files\Content.IE5\AMPBGD5A\hands-up-color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77063" y="317539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500" y="3486150"/>
            <a:ext cx="7144" cy="714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5" name="Picture 13" descr="C:\Users\julie\AppData\Local\Microsoft\Windows\Temporary Internet Files\Content.IE5\W90XRZ4M\jk_expectations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julie\AppData\Local\Microsoft\Windows\Temporary Internet Files\Content.IE5\WCNYMBZQ\0503_expectations_Unnikrishna_Menon_Damodaran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10375" y="2269332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 descr="C:\Users\julie\AppData\Local\Microsoft\Windows\Temporary Internet Files\Content.IE5\AMPBGD5A\0503_expectations_Unnikrishna_Menon_Damodaran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julie\AppData\Local\Microsoft\Windows\Temporary Internet Files\Content.IE5\WCNYMBZQ\0503_expectations_Unnikrishna_Menon_Damodaran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5" descr="C:\Users\julie\AppData\Local\Microsoft\Windows\Temporary Internet Files\Content.IE5\AMPBGD5A\0503_expectations_Unnikrishna_Menon_Damodaran[1].gif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68428" y="3425428"/>
            <a:ext cx="7144" cy="71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91DD07B4-E4AD-4942-98ED-EB9B1CDA15B7}"/>
              </a:ext>
            </a:extLst>
          </p:cNvPr>
          <p:cNvSpPr/>
          <p:nvPr/>
        </p:nvSpPr>
        <p:spPr>
          <a:xfrm>
            <a:off x="7884368" y="539334"/>
            <a:ext cx="648072" cy="513402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14399546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ubtitle 4"/>
          <p:cNvSpPr>
            <a:spLocks noGrp="1"/>
          </p:cNvSpPr>
          <p:nvPr>
            <p:ph type="subTitle" idx="1"/>
          </p:nvPr>
        </p:nvSpPr>
        <p:spPr>
          <a:xfrm>
            <a:off x="323528" y="1844824"/>
            <a:ext cx="8568952" cy="4176464"/>
          </a:xfrm>
        </p:spPr>
        <p:txBody>
          <a:bodyPr/>
          <a:lstStyle/>
          <a:p>
            <a:endParaRPr lang="en-GB" sz="2400" dirty="0">
              <a:solidFill>
                <a:schemeClr val="accent2"/>
              </a:solidFill>
              <a:latin typeface="Comic Sans MS" pitchFamily="66" charset="0"/>
            </a:endParaRPr>
          </a:p>
          <a:p>
            <a:endParaRPr lang="en-GB" sz="2400" b="1" dirty="0">
              <a:solidFill>
                <a:schemeClr val="accent2"/>
              </a:solidFill>
              <a:latin typeface="Comic Sans MS" pitchFamily="66" charset="0"/>
            </a:endParaRPr>
          </a:p>
          <a:p>
            <a:endParaRPr lang="en-GB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EB9405A2-4495-41DD-9224-3122F7941B68}"/>
              </a:ext>
            </a:extLst>
          </p:cNvPr>
          <p:cNvSpPr/>
          <p:nvPr/>
        </p:nvSpPr>
        <p:spPr>
          <a:xfrm>
            <a:off x="2915816" y="188640"/>
            <a:ext cx="3264035" cy="584775"/>
          </a:xfrm>
          <a:prstGeom prst="rect">
            <a:avLst/>
          </a:prstGeom>
          <a:solidFill>
            <a:schemeClr val="bg1"/>
          </a:solidFill>
        </p:spPr>
        <p:txBody>
          <a:bodyPr wrap="none">
            <a:spAutoFit/>
          </a:bodyPr>
          <a:lstStyle/>
          <a:p>
            <a:r>
              <a:rPr lang="en-GB" sz="3200" b="1" dirty="0">
                <a:latin typeface="Letter-join Plus 8" panose="02000505000000020003" pitchFamily="50" charset="0"/>
              </a:rPr>
              <a:t>Year 1 timetable </a:t>
            </a:r>
            <a:endParaRPr lang="en-GB" sz="3200"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EC7A1A4-66FA-46FA-B455-B0B1B6CCAA6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316416" y="61187"/>
            <a:ext cx="658425" cy="591363"/>
          </a:xfrm>
          <a:prstGeom prst="rect">
            <a:avLst/>
          </a:prstGeom>
        </p:spPr>
      </p:pic>
      <p:pic>
        <p:nvPicPr>
          <p:cNvPr id="4" name="Picture 3">
            <a:extLst>
              <a:ext uri="{FF2B5EF4-FFF2-40B4-BE49-F238E27FC236}">
                <a16:creationId xmlns:a16="http://schemas.microsoft.com/office/drawing/2014/main" id="{10F43EE4-6AC9-4409-B920-5BFE3ADEA6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7544" y="925612"/>
            <a:ext cx="8303980" cy="545571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534231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/>
          <p:cNvSpPr txBox="1"/>
          <p:nvPr/>
        </p:nvSpPr>
        <p:spPr>
          <a:xfrm>
            <a:off x="427648" y="260648"/>
            <a:ext cx="8568952" cy="6336704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graphicFrame>
        <p:nvGraphicFramePr>
          <p:cNvPr id="21" name="Content Placeholder 20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026471297"/>
              </p:ext>
            </p:extLst>
          </p:nvPr>
        </p:nvGraphicFramePr>
        <p:xfrm>
          <a:off x="673565" y="1348514"/>
          <a:ext cx="8064897" cy="4160971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302002">
                  <a:extLst>
                    <a:ext uri="{9D8B030D-6E8A-4147-A177-3AD203B41FA5}">
                      <a16:colId xmlns:a16="http://schemas.microsoft.com/office/drawing/2014/main" val="4254152088"/>
                    </a:ext>
                  </a:extLst>
                </a:gridCol>
                <a:gridCol w="1920411">
                  <a:extLst>
                    <a:ext uri="{9D8B030D-6E8A-4147-A177-3AD203B41FA5}">
                      <a16:colId xmlns:a16="http://schemas.microsoft.com/office/drawing/2014/main" val="2942905799"/>
                    </a:ext>
                  </a:extLst>
                </a:gridCol>
                <a:gridCol w="1670175">
                  <a:extLst>
                    <a:ext uri="{9D8B030D-6E8A-4147-A177-3AD203B41FA5}">
                      <a16:colId xmlns:a16="http://schemas.microsoft.com/office/drawing/2014/main" val="2197987788"/>
                    </a:ext>
                  </a:extLst>
                </a:gridCol>
                <a:gridCol w="2172309">
                  <a:extLst>
                    <a:ext uri="{9D8B030D-6E8A-4147-A177-3AD203B41FA5}">
                      <a16:colId xmlns:a16="http://schemas.microsoft.com/office/drawing/2014/main" val="37144873"/>
                    </a:ext>
                  </a:extLst>
                </a:gridCol>
              </a:tblGrid>
              <a:tr h="61359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</a:rPr>
                        <a:t>Day</a:t>
                      </a:r>
                      <a:endParaRPr lang="en-GB" sz="1000" dirty="0">
                        <a:solidFill>
                          <a:srgbClr val="002060"/>
                        </a:solidFill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</a:rPr>
                        <a:t>What</a:t>
                      </a:r>
                      <a:endParaRPr lang="en-GB" sz="1000" dirty="0">
                        <a:solidFill>
                          <a:srgbClr val="002060"/>
                        </a:solidFill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</a:rPr>
                        <a:t>Where</a:t>
                      </a:r>
                      <a:endParaRPr lang="en-GB" sz="1000" dirty="0">
                        <a:solidFill>
                          <a:srgbClr val="002060"/>
                        </a:solidFill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</a:rPr>
                        <a:t>Kit Required</a:t>
                      </a:r>
                      <a:endParaRPr lang="en-GB" sz="1000" dirty="0">
                        <a:solidFill>
                          <a:srgbClr val="002060"/>
                        </a:solidFill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461415674"/>
                  </a:ext>
                </a:extLst>
              </a:tr>
              <a:tr h="1349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Tuesday(pm)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Games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Field (weather permitting, hall if wet)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White polo shirt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Blue shorts or jogging bottoms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Trainers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20000"/>
                        <a:lumOff val="8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2103550392"/>
                  </a:ext>
                </a:extLst>
              </a:tr>
              <a:tr h="13493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solidFill>
                            <a:srgbClr val="002060"/>
                          </a:solidFill>
                          <a:effectLst/>
                          <a:latin typeface="Letter-join Plus 8" panose="02000505000000020003" pitchFamily="50" charset="0"/>
                        </a:rPr>
                        <a:t>Thursday(am)</a:t>
                      </a:r>
                      <a:endParaRPr lang="en-GB" sz="1000" dirty="0">
                        <a:solidFill>
                          <a:srgbClr val="002060"/>
                        </a:solidFill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4">
                        <a:lumMod val="40000"/>
                        <a:lumOff val="6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Letter-join No-Lead 8" panose="02000505000000020003" pitchFamily="50" charset="0"/>
                        </a:rPr>
                        <a:t>Dance/Gym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1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800" dirty="0">
                          <a:latin typeface="Letter-join No-Lead 8" panose="02000505000000020003" pitchFamily="50" charset="0"/>
                        </a:rPr>
                        <a:t>Hall</a:t>
                      </a: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White polo shirt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Blue shorts or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Trainers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GB" sz="1800" dirty="0">
                          <a:effectLst/>
                          <a:latin typeface="Letter-join Plus 8" panose="02000505000000020003" pitchFamily="50" charset="0"/>
                        </a:rPr>
                        <a:t>jogging bottoms can be worn but please put shorts underneath.</a:t>
                      </a:r>
                      <a:endParaRPr lang="en-GB" sz="1000" dirty="0">
                        <a:effectLst/>
                        <a:latin typeface="Letter-join Plus 8" panose="02000505000000020003" pitchFamily="50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D1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600020281"/>
                  </a:ext>
                </a:extLst>
              </a:tr>
            </a:tbl>
          </a:graphicData>
        </a:graphic>
      </p:graphicFrame>
      <p:sp>
        <p:nvSpPr>
          <p:cNvPr id="20" name="TextBox 19"/>
          <p:cNvSpPr txBox="1"/>
          <p:nvPr/>
        </p:nvSpPr>
        <p:spPr>
          <a:xfrm>
            <a:off x="3327917" y="352799"/>
            <a:ext cx="554461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latin typeface="Letter-join Plus 8" panose="02000505000000020003" pitchFamily="50" charset="0"/>
              </a:rPr>
              <a:t>PE in Year 1 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683568" y="5535704"/>
            <a:ext cx="83130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>
                <a:latin typeface="Letter-join Plus 8" panose="02000505000000020003" pitchFamily="50" charset="0"/>
              </a:rPr>
              <a:t> </a:t>
            </a:r>
          </a:p>
          <a:p>
            <a:r>
              <a:rPr lang="en-GB" b="1" dirty="0">
                <a:latin typeface="Letter-join Plus 8" panose="02000505000000020003" pitchFamily="50" charset="0"/>
              </a:rPr>
              <a:t>Please come to school wearing your PE kit on Tuesday and Thursday.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6C87F175-9568-46CA-98A6-138D0C9E3153}"/>
              </a:ext>
            </a:extLst>
          </p:cNvPr>
          <p:cNvSpPr/>
          <p:nvPr/>
        </p:nvSpPr>
        <p:spPr>
          <a:xfrm>
            <a:off x="7962459" y="471309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99349601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59532" y="380840"/>
            <a:ext cx="8568952" cy="6336704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347864" y="458843"/>
            <a:ext cx="2087430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Phonics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5E2BDA-45EC-462E-BB7B-E57BF8F1852E}"/>
              </a:ext>
            </a:extLst>
          </p:cNvPr>
          <p:cNvSpPr/>
          <p:nvPr/>
        </p:nvSpPr>
        <p:spPr>
          <a:xfrm>
            <a:off x="683568" y="1341468"/>
            <a:ext cx="7920880" cy="511256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216000"/>
          <a:lstStyle/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Phonics are a essential tool to help enable your children to learn to read. We follow a scheme called Little Wandle which starts in Reception and continues throughout KS1.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During the beginning of the Autumn term we briefly revisit Phase 2, 3, and 4 that were learnt in Reception.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We then progress to phase 5.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Your child will be taught phonics on a daily basis and sheets will be sent home on a Friday that support the phonics taught that week.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  <a:hlinkClick r:id="rId2"/>
              </a:rPr>
              <a:t>https://www.littlewandlelettersandsounds.org.uk/resources/for-parents/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 </a:t>
            </a: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Phonics Screening should take place in June 2025</a:t>
            </a:r>
            <a:endParaRPr lang="en-GB" sz="2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182562">
              <a:defRPr/>
            </a:pPr>
            <a:endParaRPr lang="en-GB" sz="12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dirty="0">
              <a:solidFill>
                <a:schemeClr val="bg2">
                  <a:lumMod val="10000"/>
                </a:schemeClr>
              </a:solidFill>
              <a:latin typeface="Tuffy" panose="020B0603060100000000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ACB7532-006C-40B2-AA42-1FC6C4801087}"/>
              </a:ext>
            </a:extLst>
          </p:cNvPr>
          <p:cNvSpPr/>
          <p:nvPr/>
        </p:nvSpPr>
        <p:spPr>
          <a:xfrm>
            <a:off x="7956376" y="530385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76238510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2206642" y="188640"/>
            <a:ext cx="4724371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Phonics Screening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5E2BDA-45EC-462E-BB7B-E57BF8F1852E}"/>
              </a:ext>
            </a:extLst>
          </p:cNvPr>
          <p:cNvSpPr/>
          <p:nvPr/>
        </p:nvSpPr>
        <p:spPr>
          <a:xfrm>
            <a:off x="3972641" y="1246113"/>
            <a:ext cx="5003726" cy="5351239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216000"/>
          <a:lstStyle/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Each child is individually assessed by their class teacher.</a:t>
            </a: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They have to read a combination of 40 real and nonsense words from the phonics they have learnt in Reception and Year 1.</a:t>
            </a: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The pass rate is normally 32 and if your child is unable to achieve this mark they will resit the assessment in Year 2. </a:t>
            </a: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Although this is a government required assessment we will endeavour to make this as child friendly and ‘</a:t>
            </a:r>
            <a:r>
              <a:rPr lang="en-GB" sz="2000" dirty="0" err="1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untest</a:t>
            </a: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 like’ as possible.</a:t>
            </a:r>
          </a:p>
          <a:p>
            <a:pPr marL="182562">
              <a:defRPr/>
            </a:pPr>
            <a:endParaRPr lang="en-GB" sz="28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182562"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Tuffy" panose="020B0603060100000000" pitchFamily="34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B1F77003-6CA4-4E15-8AFE-BD541813DF4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29848" y="1246114"/>
            <a:ext cx="3657917" cy="5139373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EE87B897-4498-4941-8004-4F7D043B9AD2}"/>
              </a:ext>
            </a:extLst>
          </p:cNvPr>
          <p:cNvSpPr/>
          <p:nvPr/>
        </p:nvSpPr>
        <p:spPr>
          <a:xfrm>
            <a:off x="7596336" y="188640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K</a:t>
            </a:r>
            <a:r>
              <a:rPr lang="en-GB" dirty="0">
                <a:solidFill>
                  <a:schemeClr val="tx1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125030190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>
            <a:extLst>
              <a:ext uri="{FF2B5EF4-FFF2-40B4-BE49-F238E27FC236}">
                <a16:creationId xmlns:a16="http://schemas.microsoft.com/office/drawing/2014/main" id="{4D64A856-BACD-4232-BE64-8E4DE2BD270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08295" y="327482"/>
            <a:ext cx="4358896" cy="6253682"/>
          </a:xfrm>
          <a:prstGeom prst="rect">
            <a:avLst/>
          </a:prstGeom>
        </p:spPr>
      </p:pic>
      <p:pic>
        <p:nvPicPr>
          <p:cNvPr id="10" name="Picture 9">
            <a:extLst>
              <a:ext uri="{FF2B5EF4-FFF2-40B4-BE49-F238E27FC236}">
                <a16:creationId xmlns:a16="http://schemas.microsoft.com/office/drawing/2014/main" id="{8334E0FD-217D-4E6C-A8EC-1CF7E6DBF61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27669" y="337219"/>
            <a:ext cx="4444331" cy="625368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CF032FA2-3CF0-408C-A96E-43D79EB24860}"/>
              </a:ext>
            </a:extLst>
          </p:cNvPr>
          <p:cNvSpPr/>
          <p:nvPr/>
        </p:nvSpPr>
        <p:spPr>
          <a:xfrm>
            <a:off x="8471994" y="4665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K</a:t>
            </a:r>
            <a:r>
              <a:rPr lang="en-GB" dirty="0">
                <a:solidFill>
                  <a:schemeClr val="tx1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521948855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5F3DC07-F002-4C97-B7A7-5B92939E1E31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58830" y="282318"/>
            <a:ext cx="4449674" cy="6293363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B5A992B7-5436-415E-BDE6-DD852E6801D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2818" y="282318"/>
            <a:ext cx="4437174" cy="6293363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BAEB1649-2662-4C8E-A0EA-32760C2ADB32}"/>
              </a:ext>
            </a:extLst>
          </p:cNvPr>
          <p:cNvSpPr/>
          <p:nvPr/>
        </p:nvSpPr>
        <p:spPr>
          <a:xfrm>
            <a:off x="8316416" y="32656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dirty="0">
                <a:solidFill>
                  <a:schemeClr val="tx1"/>
                </a:solidFill>
              </a:rPr>
              <a:t>K</a:t>
            </a:r>
            <a:r>
              <a:rPr lang="en-GB" dirty="0">
                <a:solidFill>
                  <a:schemeClr val="tx1"/>
                </a:solidFill>
              </a:rPr>
              <a:t>A</a:t>
            </a:r>
          </a:p>
        </p:txBody>
      </p:sp>
    </p:spTree>
    <p:extLst>
      <p:ext uri="{BB962C8B-B14F-4D97-AF65-F5344CB8AC3E}">
        <p14:creationId xmlns:p14="http://schemas.microsoft.com/office/powerpoint/2010/main" val="2595884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253864" y="260648"/>
            <a:ext cx="8712968" cy="6408712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sp>
        <p:nvSpPr>
          <p:cNvPr id="18435" name="Rectangle 3"/>
          <p:cNvSpPr>
            <a:spLocks noChangeArrowheads="1"/>
          </p:cNvSpPr>
          <p:nvPr/>
        </p:nvSpPr>
        <p:spPr bwMode="auto">
          <a:xfrm>
            <a:off x="3347864" y="464065"/>
            <a:ext cx="2175596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Reading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C5E2BDA-45EC-462E-BB7B-E57BF8F1852E}"/>
              </a:ext>
            </a:extLst>
          </p:cNvPr>
          <p:cNvSpPr/>
          <p:nvPr/>
        </p:nvSpPr>
        <p:spPr>
          <a:xfrm>
            <a:off x="395536" y="1366902"/>
            <a:ext cx="8429625" cy="5503699"/>
          </a:xfrm>
          <a:prstGeom prst="rect">
            <a:avLst/>
          </a:prstGeom>
          <a:noFill/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tIns="108000" rIns="108000" bIns="216000"/>
          <a:lstStyle/>
          <a:p>
            <a:pPr marL="182562">
              <a:defRPr/>
            </a:pPr>
            <a:endParaRPr lang="en-GB" sz="14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Children will read three times a week, at least once a week to the class teacher in our guided reading groups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The children have a wide range of opportunities to read through out the day.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We regularly assess the children’s reading </a:t>
            </a: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182562">
              <a:defRPr/>
            </a:pPr>
            <a:r>
              <a:rPr lang="en-GB" b="1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You can support your child with their reading by: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54012" indent="-171450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Listening to your child every day, please fill in their reading diary.</a:t>
            </a:r>
          </a:p>
          <a:p>
            <a:pPr marL="182562"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Enjoying stories together – reading stories to your child is equally as important as listening to your child read.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All reading is valuable – it doesn’t have to be just stories. Reading can involve                     anything from fiction and non-fiction, poetry, newspapers, magazines, football programmes, TV guides.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16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Visit  the local library </a:t>
            </a: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600" dirty="0">
              <a:solidFill>
                <a:schemeClr val="bg2">
                  <a:lumMod val="10000"/>
                </a:schemeClr>
              </a:solidFill>
              <a:latin typeface="Tuffy" panose="020B0603060100000000" pitchFamily="34" charset="0"/>
            </a:endParaRP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BAC62D6E-3570-49E0-95C0-45330928126E}"/>
              </a:ext>
            </a:extLst>
          </p:cNvPr>
          <p:cNvSpPr/>
          <p:nvPr/>
        </p:nvSpPr>
        <p:spPr>
          <a:xfrm>
            <a:off x="7952147" y="464065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>
                <a:solidFill>
                  <a:schemeClr val="tx1"/>
                </a:solidFill>
              </a:rPr>
              <a:t>KA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878481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3347864" y="188640"/>
            <a:ext cx="2095445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Writing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C4585A-4CEB-4E7C-97BF-493552F428AC}"/>
              </a:ext>
            </a:extLst>
          </p:cNvPr>
          <p:cNvSpPr/>
          <p:nvPr/>
        </p:nvSpPr>
        <p:spPr>
          <a:xfrm>
            <a:off x="357187" y="1172083"/>
            <a:ext cx="8429625" cy="5329238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We follow the Talk for Writing approach to writing and aim to develop confident and independent writers.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Our texts cover a range of genres including fiction, non-fiction and poetry.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Children are taught handwriting in separate lessons and SPAG (spelling, punctuation and grammar) within our English lessons.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182562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You can support your child with their writing by:</a:t>
            </a:r>
          </a:p>
          <a:p>
            <a:pPr marL="182562"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Practising our Common Exception Word lists. 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Encouraging opportunities for writing, such as letters to family or friends, shopping lists, notes or reminders, stories or poems.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200" dirty="0">
              <a:solidFill>
                <a:schemeClr val="bg2">
                  <a:lumMod val="10000"/>
                </a:schemeClr>
              </a:solidFill>
              <a:latin typeface="Tuffy" panose="020B0603060100000000" pitchFamily="34" charset="0"/>
            </a:endParaRP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50F6D950-C9B7-4E7E-B831-B2BF64B0054A}"/>
              </a:ext>
            </a:extLst>
          </p:cNvPr>
          <p:cNvSpPr/>
          <p:nvPr/>
        </p:nvSpPr>
        <p:spPr>
          <a:xfrm>
            <a:off x="7596336" y="188640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356455153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323528" y="260648"/>
            <a:ext cx="8568952" cy="6336704"/>
          </a:xfrm>
          <a:prstGeom prst="rect">
            <a:avLst/>
          </a:prstGeom>
          <a:noFill/>
          <a:ln w="38100" cmpd="tri">
            <a:solidFill>
              <a:srgbClr val="002060"/>
            </a:solidFill>
          </a:ln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0859" y="538016"/>
            <a:ext cx="8354290" cy="578196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C83B0B8F-CA9F-47F0-A8E6-3122F730141D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345699079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60" name="Rectangle 3"/>
          <p:cNvSpPr>
            <a:spLocks noChangeArrowheads="1"/>
          </p:cNvSpPr>
          <p:nvPr/>
        </p:nvSpPr>
        <p:spPr bwMode="auto">
          <a:xfrm>
            <a:off x="2699792" y="330176"/>
            <a:ext cx="56886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Handwriting</a:t>
            </a:r>
          </a:p>
        </p:txBody>
      </p:sp>
      <p:sp>
        <p:nvSpPr>
          <p:cNvPr id="12" name="Rectangle 11">
            <a:extLst>
              <a:ext uri="{FF2B5EF4-FFF2-40B4-BE49-F238E27FC236}">
                <a16:creationId xmlns:a16="http://schemas.microsoft.com/office/drawing/2014/main" id="{85C4585A-4CEB-4E7C-97BF-493552F428AC}"/>
              </a:ext>
            </a:extLst>
          </p:cNvPr>
          <p:cNvSpPr/>
          <p:nvPr/>
        </p:nvSpPr>
        <p:spPr>
          <a:xfrm>
            <a:off x="467544" y="1127179"/>
            <a:ext cx="8429625" cy="1509733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We follow the letter-join handwriting scheme. 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20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r>
              <a:rPr lang="en-GB" sz="20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It is a cursive script with leads in and out which helps when they start to join their letters in Year 2.   </a:t>
            </a: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200" dirty="0">
              <a:solidFill>
                <a:schemeClr val="bg2">
                  <a:lumMod val="10000"/>
                </a:schemeClr>
              </a:solidFill>
              <a:latin typeface="Tuffy" panose="020B0603060100000000" pitchFamily="34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59832" y="2780928"/>
            <a:ext cx="2736798" cy="3923952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81BC8343-52B8-45E1-A6B1-3408BC3885E2}"/>
              </a:ext>
            </a:extLst>
          </p:cNvPr>
          <p:cNvSpPr/>
          <p:nvPr/>
        </p:nvSpPr>
        <p:spPr>
          <a:xfrm>
            <a:off x="7596336" y="188640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36673768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715034" y="0"/>
            <a:ext cx="1713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Maths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2E53ABB-9C31-4381-BD5F-E786D801B049}"/>
              </a:ext>
            </a:extLst>
          </p:cNvPr>
          <p:cNvSpPr/>
          <p:nvPr/>
        </p:nvSpPr>
        <p:spPr>
          <a:xfrm>
            <a:off x="449327" y="692696"/>
            <a:ext cx="8429625" cy="5184576"/>
          </a:xfrm>
          <a:prstGeom prst="rect">
            <a:avLst/>
          </a:prstGeom>
          <a:solidFill>
            <a:schemeClr val="accent6">
              <a:lumMod val="20000"/>
              <a:lumOff val="80000"/>
            </a:schemeClr>
          </a:solidFill>
          <a:ln w="762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216000" tIns="216000" rIns="216000" bIns="216000"/>
          <a:lstStyle/>
          <a:p>
            <a:pPr marL="182562">
              <a:defRPr/>
            </a:pPr>
            <a:r>
              <a:rPr lang="en-GB" sz="2400" dirty="0">
                <a:solidFill>
                  <a:schemeClr val="bg2">
                    <a:lumMod val="10000"/>
                  </a:schemeClr>
                </a:solidFill>
                <a:latin typeface="Letter-join Plus 8" panose="02000505000000020003" pitchFamily="50" charset="0"/>
              </a:rPr>
              <a:t>We follow the White Rose maths scheme which aims to develop both mathematical fluency and the ability to problem solve and reason.</a:t>
            </a:r>
          </a:p>
          <a:p>
            <a:pPr marL="182562">
              <a:defRPr/>
            </a:pPr>
            <a:endParaRPr lang="en-GB" sz="2400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  <a:p>
            <a:pPr marL="342900" indent="-160338">
              <a:buFont typeface="Arial" panose="020B0604020202020204" pitchFamily="34" charset="0"/>
              <a:buChar char="•"/>
              <a:defRPr/>
            </a:pPr>
            <a:endParaRPr lang="en-GB" sz="1400" b="1" dirty="0">
              <a:solidFill>
                <a:schemeClr val="bg2">
                  <a:lumMod val="10000"/>
                </a:schemeClr>
              </a:solidFill>
              <a:latin typeface="Letter-join Plus 8" panose="02000505000000020003" pitchFamily="50" charset="0"/>
            </a:endParaRPr>
          </a:p>
        </p:txBody>
      </p:sp>
      <p:pic>
        <p:nvPicPr>
          <p:cNvPr id="2" name="Picture 1">
            <a:extLst>
              <a:ext uri="{FF2B5EF4-FFF2-40B4-BE49-F238E27FC236}">
                <a16:creationId xmlns:a16="http://schemas.microsoft.com/office/drawing/2014/main" id="{2FDC4B83-49C7-4FA4-A15A-E10AFFB50F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19374" y="2175452"/>
            <a:ext cx="6905252" cy="4680520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08BF5763-00A7-4D01-B6AE-1BF7ED0CC857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ES</a:t>
            </a:r>
          </a:p>
        </p:txBody>
      </p:sp>
    </p:spTree>
    <p:extLst>
      <p:ext uri="{BB962C8B-B14F-4D97-AF65-F5344CB8AC3E}">
        <p14:creationId xmlns:p14="http://schemas.microsoft.com/office/powerpoint/2010/main" val="212778166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708684" y="188640"/>
            <a:ext cx="1713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Maths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240CE35-1972-49B9-8F71-52321CD7FA7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9512" y="959298"/>
            <a:ext cx="6876256" cy="4609418"/>
          </a:xfrm>
          <a:prstGeom prst="rect">
            <a:avLst/>
          </a:prstGeom>
        </p:spPr>
      </p:pic>
      <p:pic>
        <p:nvPicPr>
          <p:cNvPr id="2" name="Picture 1">
            <a:extLst>
              <a:ext uri="{FF2B5EF4-FFF2-40B4-BE49-F238E27FC236}">
                <a16:creationId xmlns:a16="http://schemas.microsoft.com/office/drawing/2014/main" id="{DC43A7EE-8B61-41DA-A6EB-250997D9392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65650" y="3615263"/>
            <a:ext cx="4464496" cy="3054097"/>
          </a:xfrm>
          <a:prstGeom prst="rect">
            <a:avLst/>
          </a:prstGeom>
        </p:spPr>
      </p:pic>
      <p:sp>
        <p:nvSpPr>
          <p:cNvPr id="5" name="Rectangle 4">
            <a:extLst>
              <a:ext uri="{FF2B5EF4-FFF2-40B4-BE49-F238E27FC236}">
                <a16:creationId xmlns:a16="http://schemas.microsoft.com/office/drawing/2014/main" id="{257E191D-3189-4211-AEA6-46F67A7FE11C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ES</a:t>
            </a:r>
          </a:p>
        </p:txBody>
      </p:sp>
    </p:spTree>
    <p:extLst>
      <p:ext uri="{BB962C8B-B14F-4D97-AF65-F5344CB8AC3E}">
        <p14:creationId xmlns:p14="http://schemas.microsoft.com/office/powerpoint/2010/main" val="1980976594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708684" y="188640"/>
            <a:ext cx="1713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Maths</a:t>
            </a: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800AC65-86AD-4530-8659-9B107114EC7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23528" y="1844824"/>
            <a:ext cx="5848794" cy="3960440"/>
          </a:xfrm>
          <a:prstGeom prst="rect">
            <a:avLst/>
          </a:prstGeom>
        </p:spPr>
      </p:pic>
      <p:sp>
        <p:nvSpPr>
          <p:cNvPr id="6" name="Rectangle 3">
            <a:extLst>
              <a:ext uri="{FF2B5EF4-FFF2-40B4-BE49-F238E27FC236}">
                <a16:creationId xmlns:a16="http://schemas.microsoft.com/office/drawing/2014/main" id="{68D3B477-3533-466A-AFBE-6162E16EC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6588224" y="3212976"/>
            <a:ext cx="2081019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Fluency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6A96378D-264B-4346-9B50-1A3681ED0206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>
                <a:solidFill>
                  <a:schemeClr val="tx1"/>
                </a:solidFill>
              </a:rPr>
              <a:t>ES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02836752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3" name="Rectangle 3"/>
          <p:cNvSpPr>
            <a:spLocks noChangeArrowheads="1"/>
          </p:cNvSpPr>
          <p:nvPr/>
        </p:nvSpPr>
        <p:spPr bwMode="auto">
          <a:xfrm>
            <a:off x="3779912" y="4700"/>
            <a:ext cx="1713932" cy="76944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4400" b="1" dirty="0">
                <a:latin typeface="Letter-join Plus 8" panose="02000505000000020003" pitchFamily="50" charset="0"/>
              </a:rPr>
              <a:t>Maths</a:t>
            </a:r>
          </a:p>
        </p:txBody>
      </p:sp>
      <p:sp>
        <p:nvSpPr>
          <p:cNvPr id="6" name="Rectangle 3">
            <a:extLst>
              <a:ext uri="{FF2B5EF4-FFF2-40B4-BE49-F238E27FC236}">
                <a16:creationId xmlns:a16="http://schemas.microsoft.com/office/drawing/2014/main" id="{68D3B477-3533-466A-AFBE-6162E16EC9CB}"/>
              </a:ext>
            </a:extLst>
          </p:cNvPr>
          <p:cNvSpPr>
            <a:spLocks noChangeArrowheads="1"/>
          </p:cNvSpPr>
          <p:nvPr/>
        </p:nvSpPr>
        <p:spPr bwMode="auto">
          <a:xfrm>
            <a:off x="5471592" y="1844824"/>
            <a:ext cx="3672408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38100">
                <a:solidFill>
                  <a:srgbClr val="000000"/>
                </a:solidFill>
                <a:prstDash val="dash"/>
                <a:miter lim="800000"/>
                <a:headEnd/>
                <a:tailEnd/>
              </a14:hiddenLine>
            </a:ext>
          </a:extLst>
        </p:spPr>
        <p:txBody>
          <a:bodyPr wrap="squar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GB" altLang="en-US" sz="3600" b="1" dirty="0">
                <a:latin typeface="Letter-join Plus 8" panose="02000505000000020003" pitchFamily="50" charset="0"/>
              </a:rPr>
              <a:t>Problem solving and reasoning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5D5EF19-66AD-404E-BF10-D8712D6DBF1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89585" y="1340768"/>
            <a:ext cx="5148064" cy="5361087"/>
          </a:xfrm>
          <a:prstGeom prst="rect">
            <a:avLst/>
          </a:prstGeom>
        </p:spPr>
      </p:pic>
      <p:sp>
        <p:nvSpPr>
          <p:cNvPr id="7" name="Rectangle 6">
            <a:extLst>
              <a:ext uri="{FF2B5EF4-FFF2-40B4-BE49-F238E27FC236}">
                <a16:creationId xmlns:a16="http://schemas.microsoft.com/office/drawing/2014/main" id="{C57A1CAC-F638-4F33-BC06-1EEC3A00CC9E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ES</a:t>
            </a:r>
          </a:p>
        </p:txBody>
      </p:sp>
    </p:spTree>
    <p:extLst>
      <p:ext uri="{BB962C8B-B14F-4D97-AF65-F5344CB8AC3E}">
        <p14:creationId xmlns:p14="http://schemas.microsoft.com/office/powerpoint/2010/main" val="943607549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9552" y="0"/>
            <a:ext cx="7886700" cy="1325563"/>
          </a:xfrm>
        </p:spPr>
        <p:txBody>
          <a:bodyPr/>
          <a:lstStyle/>
          <a:p>
            <a:r>
              <a:rPr lang="en-GB" dirty="0">
                <a:latin typeface="Letter-join Plus 8" panose="02000505000000020003" pitchFamily="50" charset="0"/>
              </a:rPr>
              <a:t>Home Learning</a:t>
            </a:r>
            <a:br>
              <a:rPr lang="en-GB" dirty="0"/>
            </a:br>
            <a:endParaRPr lang="en-GB" dirty="0"/>
          </a:p>
        </p:txBody>
      </p:sp>
      <p:graphicFrame>
        <p:nvGraphicFramePr>
          <p:cNvPr id="5" name="Content Placeholder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241533205"/>
              </p:ext>
            </p:extLst>
          </p:nvPr>
        </p:nvGraphicFramePr>
        <p:xfrm>
          <a:off x="457200" y="836712"/>
          <a:ext cx="8229600" cy="5502599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43200">
                  <a:extLst>
                    <a:ext uri="{9D8B030D-6E8A-4147-A177-3AD203B41FA5}">
                      <a16:colId xmlns:a16="http://schemas.microsoft.com/office/drawing/2014/main" val="1021659434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3465338917"/>
                    </a:ext>
                  </a:extLst>
                </a:gridCol>
                <a:gridCol w="2743200">
                  <a:extLst>
                    <a:ext uri="{9D8B030D-6E8A-4147-A177-3AD203B41FA5}">
                      <a16:colId xmlns:a16="http://schemas.microsoft.com/office/drawing/2014/main" val="1999253034"/>
                    </a:ext>
                  </a:extLst>
                </a:gridCol>
              </a:tblGrid>
              <a:tr h="917016"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8" panose="02000505000000020003" pitchFamily="50" charset="0"/>
                        </a:rPr>
                        <a:t>Speaking</a:t>
                      </a:r>
                      <a:r>
                        <a:rPr lang="en-GB" sz="1400" baseline="0" dirty="0">
                          <a:solidFill>
                            <a:schemeClr val="tx1"/>
                          </a:solidFill>
                          <a:latin typeface="Letter-join No-Lead 8" panose="02000505000000020003" pitchFamily="50" charset="0"/>
                        </a:rPr>
                        <a:t> and listening </a:t>
                      </a:r>
                      <a:endParaRPr lang="en-GB" sz="1400" b="1" dirty="0">
                        <a:solidFill>
                          <a:schemeClr val="tx1"/>
                        </a:solidFill>
                        <a:latin typeface="Letter-join No-Lead 8" panose="02000505000000020003" pitchFamily="50" charset="0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solidFill>
                            <a:schemeClr val="tx1"/>
                          </a:solidFill>
                          <a:latin typeface="Letter-join No-Lead 8" panose="02000505000000020003" pitchFamily="50" charset="0"/>
                        </a:rPr>
                        <a:t>Daily</a:t>
                      </a: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en-GB" sz="1400" u="none" strike="noStrike" kern="1200" baseline="0" dirty="0">
                          <a:solidFill>
                            <a:schemeClr val="tx1"/>
                          </a:solidFill>
                          <a:latin typeface="Letter-join No-Lead 8" panose="02000505000000020003" pitchFamily="50" charset="0"/>
                        </a:rPr>
                        <a:t>Talk to your child and ask questions about their day at school. Ask your child to share 3 facts they have learnt. 	</a:t>
                      </a:r>
                      <a:endParaRPr lang="en-GB" sz="1400" b="0" i="0" u="none" strike="noStrike" kern="1200" baseline="0" dirty="0">
                        <a:solidFill>
                          <a:schemeClr val="tx1"/>
                        </a:solidFill>
                        <a:latin typeface="Letter-join No-Lead 8" panose="02000505000000020003" pitchFamily="50" charset="0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chemeClr val="accent6">
                        <a:lumMod val="60000"/>
                        <a:lumOff val="4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833211835"/>
                  </a:ext>
                </a:extLst>
              </a:tr>
              <a:tr h="108374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Reading </a:t>
                      </a:r>
                      <a:endParaRPr lang="en-GB" sz="1400" b="1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Daily 10 Minutes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none" strike="noStrike" kern="1200" baseline="0" dirty="0">
                          <a:latin typeface="Letter-join No-Lead 8" panose="02000505000000020003" pitchFamily="50" charset="0"/>
                        </a:rPr>
                        <a:t>Sharing a reading book, talking about what they have read, asking questions encourage your child to use their skills of inference and deduction. 	</a:t>
                      </a:r>
                    </a:p>
                    <a:p>
                      <a:endParaRPr lang="en-GB" sz="1400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97354806"/>
                  </a:ext>
                </a:extLst>
              </a:tr>
              <a:tr h="656279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Phonics</a:t>
                      </a:r>
                      <a:endParaRPr lang="en-GB" sz="1400" b="1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Daily 5</a:t>
                      </a:r>
                      <a:r>
                        <a:rPr lang="en-GB" sz="1400" baseline="0" dirty="0">
                          <a:latin typeface="Letter-join No-Lead 8" panose="02000505000000020003" pitchFamily="50" charset="0"/>
                        </a:rPr>
                        <a:t> minutes</a:t>
                      </a:r>
                      <a:endParaRPr lang="en-GB" sz="1400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Practise and applying recognition of new phonemes</a:t>
                      </a:r>
                      <a:r>
                        <a:rPr lang="en-GB" sz="1400" baseline="0" dirty="0">
                          <a:latin typeface="Letter-join No-Lead 8" panose="02000505000000020003" pitchFamily="50" charset="0"/>
                        </a:rPr>
                        <a:t>.</a:t>
                      </a:r>
                      <a:endParaRPr lang="en-GB" sz="1400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647102451"/>
                  </a:ext>
                </a:extLst>
              </a:tr>
              <a:tr h="1083747"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Handwriting </a:t>
                      </a:r>
                      <a:endParaRPr lang="en-GB" sz="1400" b="1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>
                          <a:latin typeface="Letter-join No-Lead 8" panose="02000505000000020003" pitchFamily="50" charset="0"/>
                        </a:rPr>
                        <a:t>Weekly</a:t>
                      </a:r>
                      <a:r>
                        <a:rPr lang="en-GB" sz="1400" baseline="0" dirty="0">
                          <a:latin typeface="Letter-join No-Lead 8" panose="02000505000000020003" pitchFamily="50" charset="0"/>
                        </a:rPr>
                        <a:t> 10 minutes </a:t>
                      </a:r>
                      <a:endParaRPr lang="en-GB" sz="1400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none" strike="noStrike" kern="1200" baseline="0" dirty="0">
                          <a:latin typeface="Letter-join No-Lead 8" panose="02000505000000020003" pitchFamily="50" charset="0"/>
                        </a:rPr>
                        <a:t>Practising correct letter formation in preparation for using joined handwriting. This will be sent home on a Friday. 	</a:t>
                      </a:r>
                    </a:p>
                    <a:p>
                      <a:endParaRPr lang="en-GB" sz="1400" dirty="0"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38953728"/>
                  </a:ext>
                </a:extLst>
              </a:tr>
              <a:tr h="1083747">
                <a:tc>
                  <a:txBody>
                    <a:bodyPr/>
                    <a:lstStyle/>
                    <a:p>
                      <a:pPr algn="l"/>
                      <a:r>
                        <a:rPr lang="en-GB" sz="1400" u="none" strike="noStrike" baseline="0" dirty="0">
                          <a:latin typeface="Letter-join No-Lead 8" panose="02000505000000020003" pitchFamily="50" charset="0"/>
                        </a:rPr>
                        <a:t>Maths </a:t>
                      </a:r>
                      <a:endParaRPr lang="en-GB" sz="1400" b="1" i="0" u="none" strike="noStrike" baseline="0" dirty="0">
                        <a:solidFill>
                          <a:srgbClr val="000000"/>
                        </a:solidFill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1400" u="none" strike="noStrike" baseline="0" dirty="0">
                          <a:latin typeface="Letter-join No-Lead 8" panose="02000505000000020003" pitchFamily="50" charset="0"/>
                        </a:rPr>
                        <a:t>Weekly 15 minutes </a:t>
                      </a:r>
                      <a:endParaRPr lang="en-GB" sz="1400" b="0" i="0" u="none" strike="noStrike" baseline="0" dirty="0">
                        <a:solidFill>
                          <a:srgbClr val="000000"/>
                        </a:solidFill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u="none" strike="noStrike" kern="1200" baseline="0" dirty="0">
                          <a:latin typeface="Letter-join No-Lead 8" panose="02000505000000020003" pitchFamily="50" charset="0"/>
                        </a:rPr>
                        <a:t>A shared activity supporting and consolidating topics taught in class. This will be sent home on a Friday. </a:t>
                      </a:r>
                    </a:p>
                    <a:p>
                      <a:r>
                        <a:rPr lang="en-GB" sz="1400" u="none" strike="noStrike" kern="1200" baseline="0" dirty="0">
                          <a:latin typeface="Letter-join No-Lead 8" panose="02000505000000020003" pitchFamily="50" charset="0"/>
                        </a:rPr>
                        <a:t>	</a:t>
                      </a:r>
                    </a:p>
                    <a:p>
                      <a:pPr algn="l"/>
                      <a:endParaRPr lang="en-GB" sz="1400" b="0" i="0" u="none" strike="noStrike" baseline="0" dirty="0">
                        <a:solidFill>
                          <a:srgbClr val="000000"/>
                        </a:solidFill>
                        <a:latin typeface="Letter-join No-Lead 8" panose="02000505000000020003" pitchFamily="50" charset="0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79911285"/>
                  </a:ext>
                </a:extLst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318356" y="6339311"/>
            <a:ext cx="8507288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200" dirty="0">
                <a:latin typeface="Letter-join Plus 8" panose="02000505000000020003" pitchFamily="50" charset="0"/>
              </a:rPr>
              <a:t>Home learning does not need to be returned to school once completed.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91CAAFF5-CE7E-46FD-B692-8036CAD39A81}"/>
              </a:ext>
            </a:extLst>
          </p:cNvPr>
          <p:cNvSpPr/>
          <p:nvPr/>
        </p:nvSpPr>
        <p:spPr>
          <a:xfrm>
            <a:off x="7596336" y="116632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380759582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79512" y="1124744"/>
            <a:ext cx="8820472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400" dirty="0">
                <a:latin typeface="Letter-join Plus 8" panose="02000505000000020003" pitchFamily="50" charset="0"/>
              </a:rPr>
              <a:t>During the year the children will participate in a variety of activities to enhance the National Curriculum. In line with current guidance, hopefully these will include:</a:t>
            </a:r>
          </a:p>
          <a:p>
            <a:r>
              <a:rPr lang="en-GB" sz="2400" dirty="0">
                <a:latin typeface="Letter-join Plus 8" panose="02000505000000020003" pitchFamily="50" charset="0"/>
              </a:rPr>
              <a:t>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Working with food.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Forest school 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Trips that compliment the curriculum. 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Drama workshop – Perform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Visitors offering drama, music, dance and science experiences.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Membership for Chertsey museum to enhance our history.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Book week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n-GB" sz="2400" dirty="0">
                <a:latin typeface="Letter-join Plus 8" panose="02000505000000020003" pitchFamily="50" charset="0"/>
              </a:rPr>
              <a:t>Feeling good week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1475656" y="255324"/>
            <a:ext cx="7056784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400" dirty="0">
                <a:latin typeface="Letter-join Plus 8" panose="02000505000000020003" pitchFamily="50" charset="0"/>
              </a:rPr>
              <a:t>Curriculum enhancement 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2993B755-C0F1-45DB-90F4-089D331B3AD7}"/>
              </a:ext>
            </a:extLst>
          </p:cNvPr>
          <p:cNvSpPr/>
          <p:nvPr/>
        </p:nvSpPr>
        <p:spPr>
          <a:xfrm>
            <a:off x="8172400" y="181511"/>
            <a:ext cx="648072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>
                <a:solidFill>
                  <a:schemeClr val="tx1"/>
                </a:solidFill>
              </a:rPr>
              <a:t>KA</a:t>
            </a:r>
          </a:p>
        </p:txBody>
      </p:sp>
    </p:spTree>
    <p:extLst>
      <p:ext uri="{BB962C8B-B14F-4D97-AF65-F5344CB8AC3E}">
        <p14:creationId xmlns:p14="http://schemas.microsoft.com/office/powerpoint/2010/main" val="275781457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359532" y="2390745"/>
            <a:ext cx="8424936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br>
              <a:rPr lang="en-GB" sz="3600" dirty="0">
                <a:latin typeface="Letter-join Plus 8" panose="02000505000000020003" pitchFamily="50" charset="0"/>
              </a:rPr>
            </a:br>
            <a:r>
              <a:rPr lang="en-GB" sz="5400" dirty="0">
                <a:latin typeface="Letter-join Plus 8" panose="02000505000000020003" pitchFamily="50" charset="0"/>
              </a:rPr>
              <a:t>Thank you for coming!</a:t>
            </a:r>
          </a:p>
        </p:txBody>
      </p:sp>
      <p:pic>
        <p:nvPicPr>
          <p:cNvPr id="4" name="Picture 4" descr="Sunflower Large | Metro Flower Market">
            <a:extLst>
              <a:ext uri="{FF2B5EF4-FFF2-40B4-BE49-F238E27FC236}">
                <a16:creationId xmlns:a16="http://schemas.microsoft.com/office/drawing/2014/main" id="{295F85C9-0B9E-417D-8BCA-3CBFD13CFC3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-243408"/>
            <a:ext cx="2666607" cy="266660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6" descr="red-poppy-flowers-clipart-1.jpg (527×488) | Poppy flower, Flower outline,  Poppies">
            <a:extLst>
              <a:ext uri="{FF2B5EF4-FFF2-40B4-BE49-F238E27FC236}">
                <a16:creationId xmlns:a16="http://schemas.microsoft.com/office/drawing/2014/main" id="{80301F90-B3DA-4FCD-AD6F-868F08BE304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10000" b="90000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3680" y="4199963"/>
            <a:ext cx="2880320" cy="266716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320420405"/>
      </p:ext>
    </p:extLst>
  </p:cSld>
  <p:clrMapOvr>
    <a:masterClrMapping/>
  </p:clrMapOvr>
</p:sld>
</file>

<file path=ppt/theme/theme1.xml><?xml version="1.0" encoding="utf-8"?>
<a:theme xmlns:a="http://schemas.openxmlformats.org/drawingml/2006/main" name="dalm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lmation" id="{7F79549E-131C-4092-9811-273E39ED1E07}" vid="{04F0AA3C-6045-40BB-A6EC-CA205B0E1918}"/>
    </a:ext>
  </a:extLst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Smokey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1_dalmatio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almation" id="{7F79549E-131C-4092-9811-273E39ED1E07}" vid="{04F0AA3C-6045-40BB-A6EC-CA205B0E1918}"/>
    </a:ext>
  </a:extLst>
</a:theme>
</file>

<file path=ppt/theme/theme4.xml><?xml version="1.0" encoding="utf-8"?>
<a:theme xmlns:a="http://schemas.openxmlformats.org/drawingml/2006/main" name="1_Custom Design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Smokey Glass">
      <a:fillStyleLst>
        <a:solidFill>
          <a:schemeClr val="phClr"/>
        </a:solidFill>
        <a:gradFill rotWithShape="1">
          <a:gsLst>
            <a:gs pos="0">
              <a:schemeClr val="phClr">
                <a:tint val="83000"/>
                <a:shade val="100000"/>
                <a:satMod val="100000"/>
              </a:schemeClr>
            </a:gs>
            <a:gs pos="100000">
              <a:schemeClr val="phClr">
                <a:tint val="61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  <a:gradFill rotWithShape="1">
          <a:gsLst>
            <a:gs pos="0">
              <a:schemeClr val="phClr">
                <a:shade val="85000"/>
              </a:schemeClr>
            </a:gs>
            <a:gs pos="100000">
              <a:schemeClr val="phClr">
                <a:tint val="90000"/>
                <a:alpha val="100000"/>
                <a:satMod val="180000"/>
              </a:schemeClr>
            </a:gs>
          </a:gsLst>
          <a:path path="circle">
            <a:fillToRect l="100000" t="100000" r="100000" b="10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0795" cap="flat" cmpd="sng" algn="ctr">
          <a:solidFill>
            <a:schemeClr val="phClr"/>
          </a:solidFill>
          <a:prstDash val="solid"/>
        </a:ln>
        <a:ln w="15240" cap="flat" cmpd="sng" algn="ctr">
          <a:solidFill>
            <a:schemeClr val="phClr">
              <a:tint val="25000"/>
              <a:alpha val="25000"/>
            </a:schemeClr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44450" dist="21590" dir="5400000" rotWithShape="0">
              <a:srgbClr val="000000">
                <a:alpha val="40000"/>
              </a:srgbClr>
            </a:outerShdw>
          </a:effectLst>
          <a:scene3d>
            <a:camera prst="orthographicFront">
              <a:rot lat="0" lon="0" rev="0"/>
            </a:camera>
            <a:lightRig rig="flat" dir="t">
              <a:rot lat="0" lon="0" rev="3600000"/>
            </a:lightRig>
          </a:scene3d>
          <a:sp3d prstMaterial="flat">
            <a:bevelT w="28575" h="41275" prst="coolSlant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5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6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52D81FA85A7B148A211396CB81DEA96" ma:contentTypeVersion="5" ma:contentTypeDescription="Create a new document." ma:contentTypeScope="" ma:versionID="c6b6d33bb5b774b64ca2ce5c7da56c08">
  <xsd:schema xmlns:xsd="http://www.w3.org/2001/XMLSchema" xmlns:xs="http://www.w3.org/2001/XMLSchema" xmlns:p="http://schemas.microsoft.com/office/2006/metadata/properties" xmlns:ns2="112b7f5e-ebf7-4421-ba22-ffa9ff058b54" xmlns:ns3="c2742e7e-0622-464e-a29b-78b1ce14c50b" targetNamespace="http://schemas.microsoft.com/office/2006/metadata/properties" ma:root="true" ma:fieldsID="607dfa1cdc63fd422d585aa7c658f76c" ns2:_="" ns3:_="">
    <xsd:import namespace="112b7f5e-ebf7-4421-ba22-ffa9ff058b54"/>
    <xsd:import namespace="c2742e7e-0622-464e-a29b-78b1ce14c50b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12b7f5e-ebf7-4421-ba22-ffa9ff058b5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description="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description="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2742e7e-0622-464e-a29b-78b1ce14c50b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56EC299A-4BEE-4DF0-B42E-EF74A54B72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112b7f5e-ebf7-4421-ba22-ffa9ff058b54"/>
    <ds:schemaRef ds:uri="c2742e7e-0622-464e-a29b-78b1ce14c50b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2.xml><?xml version="1.0" encoding="utf-8"?>
<ds:datastoreItem xmlns:ds="http://schemas.openxmlformats.org/officeDocument/2006/customXml" ds:itemID="{A7E79F1D-B098-4E1E-88E7-DC9542996DC0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52B6EA14-31BC-4933-AC44-1D4DC9AFE247}">
  <ds:schemaRefs>
    <ds:schemaRef ds:uri="http://purl.org/dc/dcmitype/"/>
    <ds:schemaRef ds:uri="http://schemas.microsoft.com/office/infopath/2007/PartnerControls"/>
    <ds:schemaRef ds:uri="http://purl.org/dc/elements/1.1/"/>
    <ds:schemaRef ds:uri="http://schemas.microsoft.com/office/2006/metadata/properties"/>
    <ds:schemaRef ds:uri="112b7f5e-ebf7-4421-ba22-ffa9ff058b54"/>
    <ds:schemaRef ds:uri="http://purl.org/dc/terms/"/>
    <ds:schemaRef ds:uri="http://schemas.microsoft.com/office/2006/documentManagement/types"/>
    <ds:schemaRef ds:uri="http://schemas.openxmlformats.org/package/2006/metadata/core-properties"/>
    <ds:schemaRef ds:uri="c2742e7e-0622-464e-a29b-78b1ce14c50b"/>
    <ds:schemaRef ds:uri="http://www.w3.org/XML/1998/namespace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dalmation</Template>
  <TotalTime>10457</TotalTime>
  <Words>903</Words>
  <Application>Microsoft Office PowerPoint</Application>
  <PresentationFormat>On-screen Show (4:3)</PresentationFormat>
  <Paragraphs>157</Paragraphs>
  <Slides>21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21</vt:i4>
      </vt:variant>
    </vt:vector>
  </HeadingPairs>
  <TitlesOfParts>
    <vt:vector size="32" baseType="lpstr">
      <vt:lpstr>Arial</vt:lpstr>
      <vt:lpstr>Calibri</vt:lpstr>
      <vt:lpstr>Calibri Light</vt:lpstr>
      <vt:lpstr>Comic Sans MS</vt:lpstr>
      <vt:lpstr>Letter-join No-Lead 8</vt:lpstr>
      <vt:lpstr>Letter-join Plus 8</vt:lpstr>
      <vt:lpstr>Tuffy</vt:lpstr>
      <vt:lpstr>dalmation</vt:lpstr>
      <vt:lpstr>Custom Design</vt:lpstr>
      <vt:lpstr>1_dalmation</vt:lpstr>
      <vt:lpstr>1_Custom Design</vt:lpstr>
      <vt:lpstr>Welcome to Year 1</vt:lpstr>
      <vt:lpstr>PowerPoint Presentation</vt:lpstr>
      <vt:lpstr>PowerPoint Presentation</vt:lpstr>
      <vt:lpstr>Year 1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Home Learning </vt:lpstr>
      <vt:lpstr>PowerPoint Presentation</vt:lpstr>
      <vt:lpstr>PowerPoint Presentation</vt:lpstr>
    </vt:vector>
  </TitlesOfParts>
  <Company>Surrey LEA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Trumps Green Infant School</dc:title>
  <dc:creator>Laptop for teachers</dc:creator>
  <cp:lastModifiedBy>Kate Adams</cp:lastModifiedBy>
  <cp:revision>222</cp:revision>
  <cp:lastPrinted>2018-06-18T13:32:24Z</cp:lastPrinted>
  <dcterms:created xsi:type="dcterms:W3CDTF">2003-05-27T11:15:25Z</dcterms:created>
  <dcterms:modified xsi:type="dcterms:W3CDTF">2024-09-13T13:37:20Z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0x010100852D81FA85A7B148A211396CB81DEA96</vt:lpwstr>
  </property>
</Properties>
</file>