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handoutMasterIdLst>
    <p:handoutMasterId r:id="rId17"/>
  </p:handoutMasterIdLst>
  <p:sldIdLst>
    <p:sldId id="280" r:id="rId5"/>
    <p:sldId id="261" r:id="rId6"/>
    <p:sldId id="309" r:id="rId7"/>
    <p:sldId id="292" r:id="rId8"/>
    <p:sldId id="295" r:id="rId9"/>
    <p:sldId id="296" r:id="rId10"/>
    <p:sldId id="304" r:id="rId11"/>
    <p:sldId id="302" r:id="rId12"/>
    <p:sldId id="305" r:id="rId13"/>
    <p:sldId id="301" r:id="rId14"/>
    <p:sldId id="306" r:id="rId15"/>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6491"/>
          </a:xfrm>
          <a:prstGeom prst="rect">
            <a:avLst/>
          </a:prstGeom>
        </p:spPr>
        <p:txBody>
          <a:bodyPr vert="horz" lIns="91595" tIns="45798" rIns="91595" bIns="45798" rtlCol="0"/>
          <a:lstStyle>
            <a:lvl1pPr algn="l">
              <a:defRPr sz="1200"/>
            </a:lvl1pPr>
          </a:lstStyle>
          <a:p>
            <a:endParaRPr lang="en-GB" dirty="0"/>
          </a:p>
        </p:txBody>
      </p:sp>
      <p:sp>
        <p:nvSpPr>
          <p:cNvPr id="3" name="Date Placeholder 2"/>
          <p:cNvSpPr>
            <a:spLocks noGrp="1"/>
          </p:cNvSpPr>
          <p:nvPr>
            <p:ph type="dt" sz="quarter" idx="1"/>
          </p:nvPr>
        </p:nvSpPr>
        <p:spPr>
          <a:xfrm>
            <a:off x="3851343" y="0"/>
            <a:ext cx="2946347" cy="496491"/>
          </a:xfrm>
          <a:prstGeom prst="rect">
            <a:avLst/>
          </a:prstGeom>
        </p:spPr>
        <p:txBody>
          <a:bodyPr vert="horz" lIns="91595" tIns="45798" rIns="91595" bIns="45798" rtlCol="0"/>
          <a:lstStyle>
            <a:lvl1pPr algn="r">
              <a:defRPr sz="1200"/>
            </a:lvl1pPr>
          </a:lstStyle>
          <a:p>
            <a:fld id="{7706BDE6-A585-4987-94C5-00A835E7F06D}" type="datetimeFigureOut">
              <a:rPr lang="en-GB" smtClean="0"/>
              <a:pPr/>
              <a:t>18/06/2026</a:t>
            </a:fld>
            <a:endParaRPr lang="en-GB" dirty="0"/>
          </a:p>
        </p:txBody>
      </p:sp>
      <p:sp>
        <p:nvSpPr>
          <p:cNvPr id="4" name="Footer Placeholder 3"/>
          <p:cNvSpPr>
            <a:spLocks noGrp="1"/>
          </p:cNvSpPr>
          <p:nvPr>
            <p:ph type="ftr" sz="quarter" idx="2"/>
          </p:nvPr>
        </p:nvSpPr>
        <p:spPr>
          <a:xfrm>
            <a:off x="0" y="9431599"/>
            <a:ext cx="2946347" cy="496491"/>
          </a:xfrm>
          <a:prstGeom prst="rect">
            <a:avLst/>
          </a:prstGeom>
        </p:spPr>
        <p:txBody>
          <a:bodyPr vert="horz" lIns="91595" tIns="45798" rIns="91595" bIns="45798"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1343" y="9431599"/>
            <a:ext cx="2946347" cy="496491"/>
          </a:xfrm>
          <a:prstGeom prst="rect">
            <a:avLst/>
          </a:prstGeom>
        </p:spPr>
        <p:txBody>
          <a:bodyPr vert="horz" lIns="91595" tIns="45798" rIns="91595" bIns="45798" rtlCol="0" anchor="b"/>
          <a:lstStyle>
            <a:lvl1pPr algn="r">
              <a:defRPr sz="1200"/>
            </a:lvl1pPr>
          </a:lstStyle>
          <a:p>
            <a:fld id="{FF0D9EFF-6D29-4F66-B09A-060474523B14}" type="slidenum">
              <a:rPr lang="en-GB" smtClean="0"/>
              <a:pPr/>
              <a:t>‹#›</a:t>
            </a:fld>
            <a:endParaRPr lang="en-GB" dirty="0"/>
          </a:p>
        </p:txBody>
      </p:sp>
    </p:spTree>
    <p:extLst>
      <p:ext uri="{BB962C8B-B14F-4D97-AF65-F5344CB8AC3E}">
        <p14:creationId xmlns:p14="http://schemas.microsoft.com/office/powerpoint/2010/main" val="11675067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1275" y="0"/>
            <a:ext cx="2946400" cy="498475"/>
          </a:xfrm>
          <a:prstGeom prst="rect">
            <a:avLst/>
          </a:prstGeom>
        </p:spPr>
        <p:txBody>
          <a:bodyPr vert="horz" lIns="91440" tIns="45720" rIns="91440" bIns="45720" rtlCol="0"/>
          <a:lstStyle>
            <a:lvl1pPr algn="r">
              <a:defRPr sz="1200"/>
            </a:lvl1pPr>
          </a:lstStyle>
          <a:p>
            <a:fld id="{4321CA28-097C-46D5-B72B-C1EEB9788E18}" type="datetimeFigureOut">
              <a:rPr lang="en-GB" smtClean="0"/>
              <a:t>18/06/2026</a:t>
            </a:fld>
            <a:endParaRPr lang="en-GB" dirty="0"/>
          </a:p>
        </p:txBody>
      </p:sp>
      <p:sp>
        <p:nvSpPr>
          <p:cNvPr id="4" name="Slide Image Placeholder 3"/>
          <p:cNvSpPr>
            <a:spLocks noGrp="1" noRot="1" noChangeAspect="1"/>
          </p:cNvSpPr>
          <p:nvPr>
            <p:ph type="sldImg" idx="2"/>
          </p:nvPr>
        </p:nvSpPr>
        <p:spPr>
          <a:xfrm>
            <a:off x="1165225" y="1241425"/>
            <a:ext cx="4468813" cy="3351213"/>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8375"/>
            <a:ext cx="5440363" cy="3910013"/>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338"/>
            <a:ext cx="2946400" cy="49847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1275" y="9431338"/>
            <a:ext cx="2946400" cy="498475"/>
          </a:xfrm>
          <a:prstGeom prst="rect">
            <a:avLst/>
          </a:prstGeom>
        </p:spPr>
        <p:txBody>
          <a:bodyPr vert="horz" lIns="91440" tIns="45720" rIns="91440" bIns="45720" rtlCol="0" anchor="b"/>
          <a:lstStyle>
            <a:lvl1pPr algn="r">
              <a:defRPr sz="1200"/>
            </a:lvl1pPr>
          </a:lstStyle>
          <a:p>
            <a:fld id="{E6FBFEA1-2F35-4CBE-902D-A501F28C1F89}" type="slidenum">
              <a:rPr lang="en-GB" smtClean="0"/>
              <a:t>‹#›</a:t>
            </a:fld>
            <a:endParaRPr lang="en-GB" dirty="0"/>
          </a:p>
        </p:txBody>
      </p:sp>
    </p:spTree>
    <p:extLst>
      <p:ext uri="{BB962C8B-B14F-4D97-AF65-F5344CB8AC3E}">
        <p14:creationId xmlns:p14="http://schemas.microsoft.com/office/powerpoint/2010/main" val="4849787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6FBFEA1-2F35-4CBE-902D-A501F28C1F89}" type="slidenum">
              <a:rPr lang="en-GB" smtClean="0"/>
              <a:t>2</a:t>
            </a:fld>
            <a:endParaRPr lang="en-GB" dirty="0"/>
          </a:p>
        </p:txBody>
      </p:sp>
    </p:spTree>
    <p:extLst>
      <p:ext uri="{BB962C8B-B14F-4D97-AF65-F5344CB8AC3E}">
        <p14:creationId xmlns:p14="http://schemas.microsoft.com/office/powerpoint/2010/main" val="39064911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E56ECF8-7ECE-4C45-B2FE-0CA569377C06}" type="datetimeFigureOut">
              <a:rPr lang="en-GB" smtClean="0"/>
              <a:pPr/>
              <a:t>18/06/2026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E56ECF8-7ECE-4C45-B2FE-0CA569377C06}" type="datetimeFigureOut">
              <a:rPr lang="en-GB" smtClean="0"/>
              <a:pPr/>
              <a:t>18/06/2026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56ECF8-7ECE-4C45-B2FE-0CA569377C06}" type="datetimeFigureOut">
              <a:rPr lang="en-GB" smtClean="0"/>
              <a:pPr/>
              <a:t>18/06/2026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E56ECF8-7ECE-4C45-B2FE-0CA569377C06}" type="datetimeFigureOut">
              <a:rPr lang="en-GB" smtClean="0"/>
              <a:pPr/>
              <a:t>18/06/2026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E56ECF8-7ECE-4C45-B2FE-0CA569377C06}" type="datetimeFigureOut">
              <a:rPr lang="en-GB" smtClean="0"/>
              <a:pPr/>
              <a:t>18/06/2026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E56ECF8-7ECE-4C45-B2FE-0CA569377C06}" type="datetimeFigureOut">
              <a:rPr lang="en-GB" smtClean="0"/>
              <a:pPr/>
              <a:t>18/06/2026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56ECF8-7ECE-4C45-B2FE-0CA569377C06}" type="datetimeFigureOut">
              <a:rPr lang="en-GB" smtClean="0"/>
              <a:pPr/>
              <a:t>18/06/2026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56ECF8-7ECE-4C45-B2FE-0CA569377C06}" type="datetimeFigureOut">
              <a:rPr lang="en-GB" smtClean="0"/>
              <a:pPr/>
              <a:t>18/06/2026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56ECF8-7ECE-4C45-B2FE-0CA569377C06}" type="datetimeFigureOut">
              <a:rPr lang="en-GB" smtClean="0"/>
              <a:pPr/>
              <a:t>18/06/2026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E56ECF8-7ECE-4C45-B2FE-0CA569377C06}" type="datetimeFigureOut">
              <a:rPr lang="en-GB" smtClean="0"/>
              <a:pPr/>
              <a:t>18/06/2026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E56ECF8-7ECE-4C45-B2FE-0CA569377C06}" type="datetimeFigureOut">
              <a:rPr lang="en-GB" smtClean="0"/>
              <a:pPr/>
              <a:t>18/06/2026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56ECF8-7ECE-4C45-B2FE-0CA569377C06}" type="datetimeFigureOut">
              <a:rPr lang="en-GB" smtClean="0"/>
              <a:pPr/>
              <a:t>18/06/2026</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3C1928-517D-4E3D-B1B8-D4D1B256504F}"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56"/>
            <a:ext cx="8229600" cy="2592288"/>
          </a:xfrm>
        </p:spPr>
        <p:txBody>
          <a:bodyPr anchor="t"/>
          <a:lstStyle/>
          <a:p>
            <a:r>
              <a:rPr lang="en-GB" u="sng" dirty="0">
                <a:latin typeface="Comic Sans MS" panose="030F0702030302020204" pitchFamily="66" charset="0"/>
              </a:rPr>
              <a:t>Trumps Green Infant School</a:t>
            </a:r>
          </a:p>
        </p:txBody>
      </p:sp>
      <p:sp>
        <p:nvSpPr>
          <p:cNvPr id="3" name="Content Placeholder 2"/>
          <p:cNvSpPr>
            <a:spLocks noGrp="1"/>
          </p:cNvSpPr>
          <p:nvPr>
            <p:ph idx="1"/>
          </p:nvPr>
        </p:nvSpPr>
        <p:spPr>
          <a:xfrm>
            <a:off x="0" y="1412776"/>
            <a:ext cx="9036496" cy="4713387"/>
          </a:xfrm>
        </p:spPr>
        <p:txBody>
          <a:bodyPr>
            <a:normAutofit/>
          </a:bodyPr>
          <a:lstStyle/>
          <a:p>
            <a:pPr algn="ctr">
              <a:buNone/>
            </a:pPr>
            <a:r>
              <a:rPr lang="en-GB" sz="2600" dirty="0">
                <a:latin typeface="Comic Sans MS" panose="030F0702030302020204" pitchFamily="66" charset="0"/>
              </a:rPr>
              <a:t>Our children have the world in their hands</a:t>
            </a:r>
          </a:p>
          <a:p>
            <a:pPr algn="ctr">
              <a:buNone/>
            </a:pPr>
            <a:r>
              <a:rPr lang="en-GB" sz="2600" dirty="0">
                <a:latin typeface="Comic Sans MS" panose="030F0702030302020204" pitchFamily="66" charset="0"/>
              </a:rPr>
              <a:t>and we wish them to reach for the stars</a:t>
            </a:r>
          </a:p>
          <a:p>
            <a:pPr algn="ctr">
              <a:buNone/>
            </a:pPr>
            <a:r>
              <a:rPr lang="en-GB" sz="2600" dirty="0">
                <a:latin typeface="Comic Sans MS" panose="030F0702030302020204" pitchFamily="66" charset="0"/>
              </a:rPr>
              <a:t>There are no ceilings here</a:t>
            </a:r>
          </a:p>
        </p:txBody>
      </p:sp>
      <p:pic>
        <p:nvPicPr>
          <p:cNvPr id="8" name="Picture 4" descr="http://www.waterlooregionmuseum.com/media/10334/earth-day.jpg"/>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467544" y="3753801"/>
            <a:ext cx="4104456" cy="285293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each for the Stars | Poe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24128" y="3475336"/>
            <a:ext cx="2614225" cy="33826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u="sng" dirty="0">
                <a:latin typeface="Comic Sans MS" panose="030F0702030302020204" pitchFamily="66" charset="0"/>
              </a:rPr>
              <a:t>School Budgets</a:t>
            </a:r>
          </a:p>
        </p:txBody>
      </p:sp>
      <p:sp>
        <p:nvSpPr>
          <p:cNvPr id="3" name="Content Placeholder 2"/>
          <p:cNvSpPr>
            <a:spLocks noGrp="1"/>
          </p:cNvSpPr>
          <p:nvPr>
            <p:ph idx="1"/>
          </p:nvPr>
        </p:nvSpPr>
        <p:spPr>
          <a:xfrm>
            <a:off x="179512" y="1417638"/>
            <a:ext cx="8784976" cy="5179714"/>
          </a:xfrm>
        </p:spPr>
        <p:txBody>
          <a:bodyPr>
            <a:normAutofit/>
          </a:bodyPr>
          <a:lstStyle/>
          <a:p>
            <a:r>
              <a:rPr lang="en-GB" sz="2600" dirty="0">
                <a:latin typeface="Comic Sans MS" panose="030F0702030302020204" pitchFamily="66" charset="0"/>
              </a:rPr>
              <a:t>School funding for each financial year is calculated on the number of children who are in school for register on census day the previous October. Each child brings approx. £4.5K – it is a straightforward calculation. </a:t>
            </a:r>
          </a:p>
          <a:p>
            <a:pPr marL="0" indent="0">
              <a:buNone/>
            </a:pPr>
            <a:endParaRPr lang="en-GB" sz="2600" dirty="0">
              <a:latin typeface="Comic Sans MS" panose="030F0702030302020204" pitchFamily="66" charset="0"/>
            </a:endParaRPr>
          </a:p>
          <a:p>
            <a:r>
              <a:rPr lang="en-GB" sz="2600" dirty="0">
                <a:latin typeface="Comic Sans MS" panose="030F0702030302020204" pitchFamily="66" charset="0"/>
              </a:rPr>
              <a:t>If a school is full, then with careful budgeting schools are deemed to be financially sustainable and to be able produce balanced budgets year on year.</a:t>
            </a: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638654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70E3E-1025-99AF-4391-7B2355293CC4}"/>
              </a:ext>
            </a:extLst>
          </p:cNvPr>
          <p:cNvSpPr>
            <a:spLocks noGrp="1"/>
          </p:cNvSpPr>
          <p:nvPr>
            <p:ph type="ctrTitle"/>
          </p:nvPr>
        </p:nvSpPr>
        <p:spPr>
          <a:xfrm>
            <a:off x="685800" y="260649"/>
            <a:ext cx="7772400" cy="1512167"/>
          </a:xfrm>
        </p:spPr>
        <p:txBody>
          <a:bodyPr/>
          <a:lstStyle/>
          <a:p>
            <a:r>
              <a:rPr lang="en-GB" u="sng" dirty="0">
                <a:latin typeface="Comic Sans MS" panose="030F0702030302020204" pitchFamily="66" charset="0"/>
              </a:rPr>
              <a:t>School budgets</a:t>
            </a:r>
          </a:p>
        </p:txBody>
      </p:sp>
      <p:sp>
        <p:nvSpPr>
          <p:cNvPr id="3" name="Subtitle 2">
            <a:extLst>
              <a:ext uri="{FF2B5EF4-FFF2-40B4-BE49-F238E27FC236}">
                <a16:creationId xmlns:a16="http://schemas.microsoft.com/office/drawing/2014/main" id="{E2BF33D7-B61F-C8F3-FC4E-77C36EA9F088}"/>
              </a:ext>
            </a:extLst>
          </p:cNvPr>
          <p:cNvSpPr>
            <a:spLocks noGrp="1"/>
          </p:cNvSpPr>
          <p:nvPr>
            <p:ph type="subTitle" idx="1"/>
          </p:nvPr>
        </p:nvSpPr>
        <p:spPr>
          <a:xfrm>
            <a:off x="179512" y="1628800"/>
            <a:ext cx="8784976" cy="4608512"/>
          </a:xfrm>
        </p:spPr>
        <p:txBody>
          <a:bodyPr>
            <a:normAutofit/>
          </a:bodyPr>
          <a:lstStyle/>
          <a:p>
            <a:pPr marL="457200" indent="-457200" algn="l">
              <a:buFont typeface="Arial" panose="020B0604020202020204" pitchFamily="34" charset="0"/>
              <a:buChar char="•"/>
            </a:pPr>
            <a:r>
              <a:rPr lang="en-GB" sz="2600" dirty="0">
                <a:solidFill>
                  <a:schemeClr val="tx1"/>
                </a:solidFill>
                <a:latin typeface="Comic Sans MS" panose="030F0702030302020204" pitchFamily="66" charset="0"/>
              </a:rPr>
              <a:t>Approx 80 – 85% of a school budget is spent on staff, the majority of this is on the teachers.  The rest is spent on basic bills and any remaining on resources for the children. For our school any number less than 180, particularly cumulatively, causes financial difficulties.</a:t>
            </a:r>
          </a:p>
          <a:p>
            <a:pPr marL="0" indent="0" algn="l">
              <a:buNone/>
            </a:pPr>
            <a:endParaRPr lang="en-GB" sz="2600" dirty="0">
              <a:solidFill>
                <a:schemeClr val="tx1"/>
              </a:solidFill>
              <a:latin typeface="Comic Sans MS" panose="030F0702030302020204" pitchFamily="66" charset="0"/>
            </a:endParaRPr>
          </a:p>
          <a:p>
            <a:pPr marL="457200" indent="-457200" algn="l">
              <a:buFont typeface="Arial" panose="020B0604020202020204" pitchFamily="34" charset="0"/>
              <a:buChar char="•"/>
            </a:pPr>
            <a:r>
              <a:rPr lang="en-GB" sz="2600" dirty="0">
                <a:solidFill>
                  <a:schemeClr val="tx1"/>
                </a:solidFill>
                <a:latin typeface="Comic Sans MS" panose="030F0702030302020204" pitchFamily="66" charset="0"/>
              </a:rPr>
              <a:t>Our smaller classes for three years have been very beneficial for our children – there is always a positive.  </a:t>
            </a:r>
          </a:p>
          <a:p>
            <a:endParaRPr lang="en-GB" dirty="0"/>
          </a:p>
        </p:txBody>
      </p:sp>
    </p:spTree>
    <p:extLst>
      <p:ext uri="{BB962C8B-B14F-4D97-AF65-F5344CB8AC3E}">
        <p14:creationId xmlns:p14="http://schemas.microsoft.com/office/powerpoint/2010/main" val="5076648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32657"/>
            <a:ext cx="7772400" cy="936103"/>
          </a:xfrm>
        </p:spPr>
        <p:txBody>
          <a:bodyPr/>
          <a:lstStyle/>
          <a:p>
            <a:r>
              <a:rPr lang="en-GB" u="sng" dirty="0">
                <a:latin typeface="Comic Sans MS" panose="030F0702030302020204" pitchFamily="66" charset="0"/>
              </a:rPr>
              <a:t>School Budgets</a:t>
            </a:r>
          </a:p>
        </p:txBody>
      </p:sp>
      <p:sp>
        <p:nvSpPr>
          <p:cNvPr id="3" name="Subtitle 2"/>
          <p:cNvSpPr>
            <a:spLocks noGrp="1"/>
          </p:cNvSpPr>
          <p:nvPr>
            <p:ph type="subTitle" idx="1"/>
          </p:nvPr>
        </p:nvSpPr>
        <p:spPr>
          <a:xfrm>
            <a:off x="0" y="1268760"/>
            <a:ext cx="9144000" cy="5904656"/>
          </a:xfrm>
        </p:spPr>
        <p:txBody>
          <a:bodyPr>
            <a:normAutofit/>
          </a:bodyPr>
          <a:lstStyle/>
          <a:p>
            <a:pPr marL="457200" indent="-457200" algn="l">
              <a:buFont typeface="Arial" panose="020B0604020202020204" pitchFamily="34" charset="0"/>
              <a:buChar char="•"/>
            </a:pPr>
            <a:r>
              <a:rPr lang="en-GB" sz="2600" dirty="0">
                <a:solidFill>
                  <a:schemeClr val="tx1"/>
                </a:solidFill>
                <a:latin typeface="Comic Sans MS" panose="030F0702030302020204" pitchFamily="66" charset="0"/>
              </a:rPr>
              <a:t>However small class sizes, where you fund a whole teacher and in our case a support staff member for fewer than 30 children, is not cost effective.</a:t>
            </a:r>
          </a:p>
          <a:p>
            <a:pPr marL="457200" indent="-457200" algn="l">
              <a:buFont typeface="Arial" panose="020B0604020202020204" pitchFamily="34" charset="0"/>
              <a:buChar char="•"/>
            </a:pPr>
            <a:endParaRPr lang="en-GB" sz="2600" dirty="0">
              <a:solidFill>
                <a:schemeClr val="tx1"/>
              </a:solidFill>
              <a:latin typeface="Comic Sans MS" panose="030F0702030302020204" pitchFamily="66" charset="0"/>
            </a:endParaRPr>
          </a:p>
          <a:p>
            <a:pPr marL="457200" indent="-457200" algn="l">
              <a:buFont typeface="Arial" panose="020B0604020202020204" pitchFamily="34" charset="0"/>
              <a:buChar char="•"/>
            </a:pPr>
            <a:r>
              <a:rPr lang="en-GB" sz="2600" dirty="0">
                <a:solidFill>
                  <a:schemeClr val="tx1"/>
                </a:solidFill>
                <a:latin typeface="Comic Sans MS" panose="030F0702030302020204" pitchFamily="66" charset="0"/>
              </a:rPr>
              <a:t>Therefore you create classes of 30 with a mix of ages which then means there is efficient spend on staffing. </a:t>
            </a:r>
          </a:p>
          <a:p>
            <a:pPr algn="l"/>
            <a:endParaRPr lang="en-GB" sz="2600" dirty="0">
              <a:solidFill>
                <a:schemeClr val="tx1"/>
              </a:solidFill>
              <a:latin typeface="Comic Sans MS" panose="030F0702030302020204" pitchFamily="66" charset="0"/>
            </a:endParaRPr>
          </a:p>
          <a:p>
            <a:pPr marL="457200" indent="-457200" algn="l">
              <a:buFont typeface="Arial" panose="020B0604020202020204" pitchFamily="34" charset="0"/>
              <a:buChar char="•"/>
            </a:pPr>
            <a:r>
              <a:rPr lang="en-GB" sz="2600" dirty="0">
                <a:solidFill>
                  <a:schemeClr val="tx1"/>
                </a:solidFill>
                <a:latin typeface="Comic Sans MS" panose="030F0702030302020204" pitchFamily="66" charset="0"/>
              </a:rPr>
              <a:t>This is how schools with low numbers remain financially sustainable. </a:t>
            </a:r>
          </a:p>
          <a:p>
            <a:pPr marL="457200" indent="-457200" algn="l">
              <a:buFont typeface="Arial" panose="020B0604020202020204" pitchFamily="34" charset="0"/>
              <a:buChar char="•"/>
            </a:pPr>
            <a:endParaRPr lang="en-GB" sz="2600" dirty="0">
              <a:solidFill>
                <a:schemeClr val="tx1"/>
              </a:solidFill>
              <a:latin typeface="Comic Sans MS" panose="030F0702030302020204" pitchFamily="66" charset="0"/>
            </a:endParaRPr>
          </a:p>
          <a:p>
            <a:pPr marL="457200" indent="-457200" algn="l">
              <a:buFont typeface="Arial" panose="020B0604020202020204" pitchFamily="34" charset="0"/>
              <a:buChar char="•"/>
            </a:pPr>
            <a:r>
              <a:rPr lang="en-GB" sz="2600" dirty="0">
                <a:solidFill>
                  <a:schemeClr val="tx1"/>
                </a:solidFill>
                <a:latin typeface="Comic Sans MS" panose="030F0702030302020204" pitchFamily="66" charset="0"/>
              </a:rPr>
              <a:t>There are many factors affecting numbers including:</a:t>
            </a:r>
          </a:p>
          <a:p>
            <a:pPr lvl="1" algn="l"/>
            <a:r>
              <a:rPr lang="en-GB" sz="2200" dirty="0">
                <a:solidFill>
                  <a:schemeClr val="tx1"/>
                </a:solidFill>
                <a:latin typeface="Comic Sans MS" panose="030F0702030302020204" pitchFamily="66" charset="0"/>
              </a:rPr>
              <a:t>Low birth rates, Mobility, Cost of living, Secondary school options</a:t>
            </a:r>
            <a:endParaRPr lang="en-GB" dirty="0">
              <a:solidFill>
                <a:schemeClr val="tx1"/>
              </a:solidFill>
              <a:latin typeface="Comic Sans MS" panose="030F0702030302020204" pitchFamily="66" charset="0"/>
            </a:endParaRPr>
          </a:p>
          <a:p>
            <a:pPr algn="l"/>
            <a:endParaRPr lang="en-GB" sz="26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5025831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88641"/>
            <a:ext cx="7772400" cy="936103"/>
          </a:xfrm>
        </p:spPr>
        <p:txBody>
          <a:bodyPr/>
          <a:lstStyle/>
          <a:p>
            <a:r>
              <a:rPr lang="en-GB" u="sng" dirty="0">
                <a:latin typeface="Comic Sans MS" panose="030F0702030302020204" pitchFamily="66" charset="0"/>
              </a:rPr>
              <a:t>Parent Support</a:t>
            </a:r>
          </a:p>
        </p:txBody>
      </p:sp>
      <p:sp>
        <p:nvSpPr>
          <p:cNvPr id="3" name="Subtitle 2"/>
          <p:cNvSpPr>
            <a:spLocks noGrp="1"/>
          </p:cNvSpPr>
          <p:nvPr>
            <p:ph type="subTitle" idx="1"/>
          </p:nvPr>
        </p:nvSpPr>
        <p:spPr>
          <a:xfrm>
            <a:off x="251520" y="1124744"/>
            <a:ext cx="8640960" cy="6048672"/>
          </a:xfrm>
        </p:spPr>
        <p:txBody>
          <a:bodyPr>
            <a:noAutofit/>
          </a:bodyPr>
          <a:lstStyle/>
          <a:p>
            <a:pPr marL="457200" indent="-457200" algn="l">
              <a:buFont typeface="Arial" panose="020B0604020202020204" pitchFamily="34" charset="0"/>
              <a:buChar char="•"/>
            </a:pPr>
            <a:r>
              <a:rPr lang="en-GB" sz="2600" kern="100" dirty="0">
                <a:solidFill>
                  <a:schemeClr val="tx1"/>
                </a:solidFill>
                <a:latin typeface="Comic Sans MS" panose="030F0702030302020204" pitchFamily="66" charset="0"/>
                <a:ea typeface="Calibri" panose="020F0502020204030204" pitchFamily="34" charset="0"/>
                <a:cs typeface="Times New Roman" panose="02020603050405020304" pitchFamily="18" charset="0"/>
              </a:rPr>
              <a:t>All schools but particularly small schools are struggling.</a:t>
            </a:r>
          </a:p>
          <a:p>
            <a:pPr marL="457200" indent="-457200" algn="l">
              <a:buFont typeface="Arial" panose="020B0604020202020204" pitchFamily="34" charset="0"/>
              <a:buChar char="•"/>
            </a:pPr>
            <a:endParaRPr lang="en-GB" sz="2600" kern="100" dirty="0">
              <a:solidFill>
                <a:schemeClr val="tx1"/>
              </a:solidFill>
              <a:latin typeface="Comic Sans MS" panose="030F0702030302020204" pitchFamily="66" charset="0"/>
              <a:ea typeface="Calibri" panose="020F0502020204030204" pitchFamily="34" charset="0"/>
              <a:cs typeface="Times New Roman" panose="02020603050405020304" pitchFamily="18" charset="0"/>
            </a:endParaRPr>
          </a:p>
          <a:p>
            <a:pPr marL="457200" indent="-457200" algn="l">
              <a:buFont typeface="Arial" panose="020B0604020202020204" pitchFamily="34" charset="0"/>
              <a:buChar char="•"/>
            </a:pPr>
            <a:r>
              <a:rPr lang="en-GB" sz="2600" kern="100" dirty="0">
                <a:solidFill>
                  <a:schemeClr val="tx1"/>
                </a:solidFill>
                <a:latin typeface="Comic Sans MS" panose="030F0702030302020204" pitchFamily="66" charset="0"/>
                <a:ea typeface="Calibri" panose="020F0502020204030204" pitchFamily="34" charset="0"/>
                <a:cs typeface="Times New Roman" panose="02020603050405020304" pitchFamily="18" charset="0"/>
              </a:rPr>
              <a:t>We all believe education and everything that it entails should be free, however times have changed.</a:t>
            </a:r>
          </a:p>
          <a:p>
            <a:pPr algn="l"/>
            <a:endParaRPr lang="en-GB" sz="2600" kern="100" dirty="0">
              <a:solidFill>
                <a:schemeClr val="tx1"/>
              </a:solidFill>
              <a:latin typeface="Comic Sans MS" panose="030F0702030302020204" pitchFamily="66" charset="0"/>
              <a:ea typeface="Calibri" panose="020F0502020204030204" pitchFamily="34" charset="0"/>
              <a:cs typeface="Times New Roman" panose="02020603050405020304" pitchFamily="18" charset="0"/>
            </a:endParaRPr>
          </a:p>
          <a:p>
            <a:pPr marL="457200" indent="-457200" algn="l">
              <a:buFont typeface="Arial" panose="020B0604020202020204" pitchFamily="34" charset="0"/>
              <a:buChar char="•"/>
            </a:pPr>
            <a:r>
              <a:rPr lang="en-GB" sz="2600" kern="100" dirty="0">
                <a:solidFill>
                  <a:schemeClr val="tx1"/>
                </a:solidFill>
                <a:latin typeface="Comic Sans MS" panose="030F0702030302020204" pitchFamily="66" charset="0"/>
                <a:ea typeface="Calibri" panose="020F0502020204030204" pitchFamily="34" charset="0"/>
                <a:cs typeface="Times New Roman" panose="02020603050405020304" pitchFamily="18" charset="0"/>
              </a:rPr>
              <a:t>I cringe every time I send a message asking for tissues, pencils, glue sticks and paper.  However I am so grateful that you come to our schools rescue whenever we ask for resources or help.  The difference you make is huge.</a:t>
            </a:r>
          </a:p>
          <a:p>
            <a:br>
              <a:rPr lang="en-GB" sz="2600" kern="100" dirty="0">
                <a:solidFill>
                  <a:schemeClr val="tx1"/>
                </a:solidFill>
                <a:latin typeface="Comic Sans MS" panose="030F0702030302020204" pitchFamily="66" charset="0"/>
                <a:ea typeface="Calibri" panose="020F0502020204030204" pitchFamily="34" charset="0"/>
                <a:cs typeface="Times New Roman" panose="02020603050405020304" pitchFamily="18" charset="0"/>
              </a:rPr>
            </a:br>
            <a:r>
              <a:rPr lang="en-GB" kern="100" dirty="0">
                <a:solidFill>
                  <a:schemeClr val="tx1"/>
                </a:solidFill>
                <a:latin typeface="Comic Sans MS" panose="030F0702030302020204" pitchFamily="66" charset="0"/>
                <a:ea typeface="Calibri" panose="020F0502020204030204" pitchFamily="34" charset="0"/>
                <a:cs typeface="Times New Roman" panose="02020603050405020304" pitchFamily="18" charset="0"/>
              </a:rPr>
              <a:t>Thank you to all of you.</a:t>
            </a:r>
            <a:endParaRPr lang="en-GB" dirty="0">
              <a:solidFill>
                <a:schemeClr val="tx1"/>
              </a:solidFill>
            </a:endParaRPr>
          </a:p>
          <a:p>
            <a:endParaRPr lang="en-GB" sz="2600" dirty="0"/>
          </a:p>
        </p:txBody>
      </p:sp>
    </p:spTree>
    <p:extLst>
      <p:ext uri="{BB962C8B-B14F-4D97-AF65-F5344CB8AC3E}">
        <p14:creationId xmlns:p14="http://schemas.microsoft.com/office/powerpoint/2010/main" val="41813319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864096"/>
          </a:xfrm>
        </p:spPr>
        <p:txBody>
          <a:bodyPr>
            <a:normAutofit/>
          </a:bodyPr>
          <a:lstStyle/>
          <a:p>
            <a:r>
              <a:rPr lang="en-GB" u="sng" dirty="0">
                <a:latin typeface="Comic Sans MS" panose="030F0702030302020204" pitchFamily="66" charset="0"/>
              </a:rPr>
              <a:t>Teaching and Learning</a:t>
            </a:r>
          </a:p>
        </p:txBody>
      </p:sp>
      <p:sp>
        <p:nvSpPr>
          <p:cNvPr id="3" name="Content Placeholder 2"/>
          <p:cNvSpPr>
            <a:spLocks noGrp="1"/>
          </p:cNvSpPr>
          <p:nvPr>
            <p:ph idx="1"/>
          </p:nvPr>
        </p:nvSpPr>
        <p:spPr>
          <a:xfrm>
            <a:off x="107504" y="980728"/>
            <a:ext cx="9036496" cy="5616624"/>
          </a:xfrm>
        </p:spPr>
        <p:txBody>
          <a:bodyPr>
            <a:noAutofit/>
          </a:bodyPr>
          <a:lstStyle/>
          <a:p>
            <a:r>
              <a:rPr lang="en-GB" sz="2600" dirty="0">
                <a:latin typeface="Comic Sans MS" panose="030F0702030302020204" pitchFamily="66" charset="0"/>
              </a:rPr>
              <a:t>In every class there is a wide breadth of ability and experience and excellent teaching caters for all with personalised learning, differentiation through task, approach or support and detailed planning in all curriculum areas.  Children are assessed according to year group expectations.</a:t>
            </a:r>
          </a:p>
          <a:p>
            <a:endParaRPr lang="en-GB" sz="2600" dirty="0">
              <a:latin typeface="Comic Sans MS" panose="030F0702030302020204" pitchFamily="66" charset="0"/>
            </a:endParaRPr>
          </a:p>
          <a:p>
            <a:r>
              <a:rPr lang="en-GB" sz="2600" dirty="0">
                <a:latin typeface="Comic Sans MS" panose="030F0702030302020204" pitchFamily="66" charset="0"/>
              </a:rPr>
              <a:t>Every child is supported and stretched.</a:t>
            </a:r>
          </a:p>
          <a:p>
            <a:pPr marL="0" indent="0">
              <a:buNone/>
            </a:pPr>
            <a:endParaRPr lang="en-GB" sz="2600" dirty="0">
              <a:latin typeface="Comic Sans MS" panose="030F0702030302020204" pitchFamily="66" charset="0"/>
            </a:endParaRPr>
          </a:p>
          <a:p>
            <a:r>
              <a:rPr lang="en-GB" sz="2600" dirty="0">
                <a:latin typeface="Comic Sans MS" panose="030F0702030302020204" pitchFamily="66" charset="0"/>
              </a:rPr>
              <a:t>We have expertise in teaching single and mixed age classes. In a mixed age class there will be children working below expectations and exceeding expectations and that is not related to age necessarily. </a:t>
            </a:r>
          </a:p>
        </p:txBody>
      </p:sp>
    </p:spTree>
    <p:extLst>
      <p:ext uri="{BB962C8B-B14F-4D97-AF65-F5344CB8AC3E}">
        <p14:creationId xmlns:p14="http://schemas.microsoft.com/office/powerpoint/2010/main" val="4170723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u="sng" dirty="0">
                <a:latin typeface="Comic Sans MS" panose="030F0702030302020204" pitchFamily="66" charset="0"/>
              </a:rPr>
              <a:t>Organisation of teaching </a:t>
            </a:r>
          </a:p>
        </p:txBody>
      </p:sp>
      <p:sp>
        <p:nvSpPr>
          <p:cNvPr id="3" name="Content Placeholder 2"/>
          <p:cNvSpPr>
            <a:spLocks noGrp="1"/>
          </p:cNvSpPr>
          <p:nvPr>
            <p:ph idx="1"/>
          </p:nvPr>
        </p:nvSpPr>
        <p:spPr>
          <a:xfrm>
            <a:off x="107504" y="1268760"/>
            <a:ext cx="8856984" cy="4857403"/>
          </a:xfrm>
        </p:spPr>
        <p:txBody>
          <a:bodyPr>
            <a:normAutofit lnSpcReduction="10000"/>
          </a:bodyPr>
          <a:lstStyle/>
          <a:p>
            <a:r>
              <a:rPr lang="en-GB" sz="2600" dirty="0">
                <a:latin typeface="Comic Sans MS" panose="030F0702030302020204" pitchFamily="66" charset="0"/>
              </a:rPr>
              <a:t>We have rewritten our curriculum to ensure over Year 1 and Year 2 your children have no repetition and also no gaps in their learning of skills, knowledge or understanding.</a:t>
            </a:r>
          </a:p>
          <a:p>
            <a:endParaRPr lang="en-GB" sz="2600" dirty="0">
              <a:latin typeface="Comic Sans MS" panose="030F0702030302020204" pitchFamily="66" charset="0"/>
            </a:endParaRPr>
          </a:p>
          <a:p>
            <a:r>
              <a:rPr lang="en-GB" sz="2600" dirty="0">
                <a:latin typeface="Comic Sans MS" panose="030F0702030302020204" pitchFamily="66" charset="0"/>
              </a:rPr>
              <a:t>The teachers worked extremely hard last year to do this and continue to do this.  </a:t>
            </a:r>
          </a:p>
          <a:p>
            <a:endParaRPr lang="en-GB" sz="2600" dirty="0">
              <a:latin typeface="Comic Sans MS" panose="030F0702030302020204" pitchFamily="66" charset="0"/>
            </a:endParaRPr>
          </a:p>
          <a:p>
            <a:r>
              <a:rPr lang="en-GB" sz="2600" dirty="0">
                <a:latin typeface="Comic Sans MS" panose="030F0702030302020204" pitchFamily="66" charset="0"/>
              </a:rPr>
              <a:t>We will be teaching Maths and Phonics in year groups as this is a more suitable approach for these curriculum areas.  All other areas of the curriculum will be taught in mixed ages.</a:t>
            </a:r>
          </a:p>
          <a:p>
            <a:endParaRPr lang="en-GB" sz="2600" dirty="0">
              <a:latin typeface="Comic Sans MS" panose="030F0702030302020204" pitchFamily="66" charset="0"/>
            </a:endParaRPr>
          </a:p>
          <a:p>
            <a:pPr marL="0" indent="0">
              <a:buNone/>
            </a:pPr>
            <a:endParaRPr lang="en-GB" sz="2600" dirty="0">
              <a:latin typeface="Comic Sans MS" panose="030F0702030302020204" pitchFamily="66" charset="0"/>
            </a:endParaRPr>
          </a:p>
        </p:txBody>
      </p:sp>
    </p:spTree>
    <p:extLst>
      <p:ext uri="{BB962C8B-B14F-4D97-AF65-F5344CB8AC3E}">
        <p14:creationId xmlns:p14="http://schemas.microsoft.com/office/powerpoint/2010/main" val="5818324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noAutofit/>
          </a:bodyPr>
          <a:lstStyle/>
          <a:p>
            <a:r>
              <a:rPr lang="en-GB" u="sng" dirty="0">
                <a:latin typeface="Comic Sans MS" panose="030F0702030302020204" pitchFamily="66" charset="0"/>
              </a:rPr>
              <a:t>Social and emotional</a:t>
            </a:r>
          </a:p>
        </p:txBody>
      </p:sp>
      <p:sp>
        <p:nvSpPr>
          <p:cNvPr id="3" name="Content Placeholder 2"/>
          <p:cNvSpPr>
            <a:spLocks noGrp="1"/>
          </p:cNvSpPr>
          <p:nvPr>
            <p:ph idx="1"/>
          </p:nvPr>
        </p:nvSpPr>
        <p:spPr>
          <a:xfrm>
            <a:off x="0" y="1600200"/>
            <a:ext cx="9036496" cy="5257800"/>
          </a:xfrm>
        </p:spPr>
        <p:txBody>
          <a:bodyPr>
            <a:normAutofit/>
          </a:bodyPr>
          <a:lstStyle/>
          <a:p>
            <a:r>
              <a:rPr lang="en-GB" sz="2600" dirty="0">
                <a:latin typeface="Comic Sans MS" panose="030F0702030302020204" pitchFamily="66" charset="0"/>
              </a:rPr>
              <a:t>Mixed age grouping makes no difference to our teaching/learning as our approach is personalised to the needs of every child.  Every child will receive support emotionally and socially through:</a:t>
            </a:r>
          </a:p>
          <a:p>
            <a:endParaRPr lang="en-GB" sz="2600" dirty="0">
              <a:latin typeface="Comic Sans MS" panose="030F0702030302020204" pitchFamily="66" charset="0"/>
            </a:endParaRPr>
          </a:p>
          <a:p>
            <a:pPr>
              <a:buFont typeface="Wingdings" panose="05000000000000000000" pitchFamily="2" charset="2"/>
              <a:buChar char="v"/>
            </a:pPr>
            <a:r>
              <a:rPr lang="en-GB" sz="2600" dirty="0">
                <a:latin typeface="Comic Sans MS" panose="030F0702030302020204" pitchFamily="66" charset="0"/>
              </a:rPr>
              <a:t>General teaching</a:t>
            </a:r>
          </a:p>
          <a:p>
            <a:pPr>
              <a:buFont typeface="Wingdings" panose="05000000000000000000" pitchFamily="2" charset="2"/>
              <a:buChar char="v"/>
            </a:pPr>
            <a:r>
              <a:rPr lang="en-GB" sz="2600" dirty="0">
                <a:latin typeface="Comic Sans MS" panose="030F0702030302020204" pitchFamily="66" charset="0"/>
              </a:rPr>
              <a:t>PSHE curriculum</a:t>
            </a:r>
          </a:p>
          <a:p>
            <a:pPr>
              <a:buFont typeface="Wingdings" panose="05000000000000000000" pitchFamily="2" charset="2"/>
              <a:buChar char="v"/>
            </a:pPr>
            <a:r>
              <a:rPr lang="en-GB" sz="2600" dirty="0">
                <a:latin typeface="Comic Sans MS" panose="030F0702030302020204" pitchFamily="66" charset="0"/>
              </a:rPr>
              <a:t>Behaviour Hub/Trauma informed approach &amp; Mental Health Leads </a:t>
            </a:r>
          </a:p>
          <a:p>
            <a:pPr>
              <a:buFont typeface="Wingdings" panose="05000000000000000000" pitchFamily="2" charset="2"/>
              <a:buChar char="v"/>
            </a:pPr>
            <a:r>
              <a:rPr lang="en-GB" sz="2600" dirty="0">
                <a:latin typeface="Comic Sans MS" panose="030F0702030302020204" pitchFamily="66" charset="0"/>
              </a:rPr>
              <a:t>High level of training in neuro diversity and SEND.</a:t>
            </a:r>
          </a:p>
          <a:p>
            <a:pPr marL="0" indent="0">
              <a:buNone/>
            </a:pPr>
            <a:endParaRPr lang="en-GB" sz="2600" dirty="0">
              <a:latin typeface="Comic Sans MS" panose="030F0702030302020204" pitchFamily="66" charset="0"/>
            </a:endParaRPr>
          </a:p>
        </p:txBody>
      </p:sp>
    </p:spTree>
    <p:extLst>
      <p:ext uri="{BB962C8B-B14F-4D97-AF65-F5344CB8AC3E}">
        <p14:creationId xmlns:p14="http://schemas.microsoft.com/office/powerpoint/2010/main" val="18689271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20080"/>
          </a:xfrm>
        </p:spPr>
        <p:txBody>
          <a:bodyPr>
            <a:noAutofit/>
          </a:bodyPr>
          <a:lstStyle/>
          <a:p>
            <a:r>
              <a:rPr lang="en-GB" u="sng" dirty="0">
                <a:latin typeface="Comic Sans MS" panose="030F0702030302020204" pitchFamily="66" charset="0"/>
              </a:rPr>
              <a:t>Classes</a:t>
            </a:r>
          </a:p>
        </p:txBody>
      </p:sp>
      <p:sp>
        <p:nvSpPr>
          <p:cNvPr id="3" name="Content Placeholder 2"/>
          <p:cNvSpPr>
            <a:spLocks noGrp="1"/>
          </p:cNvSpPr>
          <p:nvPr>
            <p:ph idx="1"/>
          </p:nvPr>
        </p:nvSpPr>
        <p:spPr>
          <a:xfrm>
            <a:off x="107504" y="836712"/>
            <a:ext cx="8928992" cy="6624736"/>
          </a:xfrm>
        </p:spPr>
        <p:txBody>
          <a:bodyPr>
            <a:noAutofit/>
          </a:bodyPr>
          <a:lstStyle/>
          <a:p>
            <a:endParaRPr lang="en-GB" sz="2600" dirty="0">
              <a:latin typeface="Comic Sans MS" panose="030F0702030302020204" pitchFamily="66" charset="0"/>
            </a:endParaRPr>
          </a:p>
          <a:p>
            <a:r>
              <a:rPr lang="en-GB" sz="2600" dirty="0">
                <a:latin typeface="Comic Sans MS" panose="030F0702030302020204" pitchFamily="66" charset="0"/>
              </a:rPr>
              <a:t>When mixing classes we consider relationships, specific needs, the particular classroom, teaching staff and their skills/training for specific need.  </a:t>
            </a:r>
          </a:p>
          <a:p>
            <a:endParaRPr lang="en-GB" sz="2600" dirty="0">
              <a:latin typeface="Comic Sans MS" panose="030F0702030302020204" pitchFamily="66" charset="0"/>
            </a:endParaRPr>
          </a:p>
          <a:p>
            <a:r>
              <a:rPr lang="en-GB" sz="2600" dirty="0">
                <a:latin typeface="Comic Sans MS" panose="030F0702030302020204" pitchFamily="66" charset="0"/>
              </a:rPr>
              <a:t>With mixing we give opportunities to the children to learn with children they may not done so before.</a:t>
            </a:r>
          </a:p>
        </p:txBody>
      </p:sp>
    </p:spTree>
    <p:extLst>
      <p:ext uri="{BB962C8B-B14F-4D97-AF65-F5344CB8AC3E}">
        <p14:creationId xmlns:p14="http://schemas.microsoft.com/office/powerpoint/2010/main" val="29508132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24744"/>
          </a:xfrm>
        </p:spPr>
        <p:txBody>
          <a:bodyPr/>
          <a:lstStyle/>
          <a:p>
            <a:r>
              <a:rPr lang="en-GB" u="sng" dirty="0">
                <a:latin typeface="Comic Sans MS" panose="030F0702030302020204" pitchFamily="66" charset="0"/>
              </a:rPr>
              <a:t>Non negotiables</a:t>
            </a:r>
          </a:p>
        </p:txBody>
      </p:sp>
      <p:sp>
        <p:nvSpPr>
          <p:cNvPr id="3" name="Content Placeholder 2"/>
          <p:cNvSpPr>
            <a:spLocks noGrp="1"/>
          </p:cNvSpPr>
          <p:nvPr>
            <p:ph idx="1"/>
          </p:nvPr>
        </p:nvSpPr>
        <p:spPr>
          <a:xfrm>
            <a:off x="395536" y="908720"/>
            <a:ext cx="8064896" cy="5472608"/>
          </a:xfrm>
        </p:spPr>
        <p:txBody>
          <a:bodyPr>
            <a:noAutofit/>
          </a:bodyPr>
          <a:lstStyle/>
          <a:p>
            <a:endParaRPr lang="en-GB" sz="2600" dirty="0">
              <a:solidFill>
                <a:schemeClr val="tx1"/>
              </a:solidFill>
              <a:latin typeface="Comic Sans MS" panose="030F0702030302020204" pitchFamily="66" charset="0"/>
            </a:endParaRPr>
          </a:p>
          <a:p>
            <a:r>
              <a:rPr lang="en-GB" sz="2600" dirty="0">
                <a:solidFill>
                  <a:schemeClr val="tx1"/>
                </a:solidFill>
                <a:latin typeface="Comic Sans MS" panose="030F0702030302020204" pitchFamily="66" charset="0"/>
              </a:rPr>
              <a:t>Absolutely sacred for me has always been to provide support to the teacher by way of a teaching assistant. </a:t>
            </a:r>
          </a:p>
          <a:p>
            <a:endParaRPr lang="en-GB" sz="2600" dirty="0">
              <a:solidFill>
                <a:schemeClr val="tx1"/>
              </a:solidFill>
              <a:latin typeface="Comic Sans MS" panose="030F0702030302020204" pitchFamily="66" charset="0"/>
            </a:endParaRPr>
          </a:p>
          <a:p>
            <a:r>
              <a:rPr lang="en-GB" sz="2600" dirty="0">
                <a:solidFill>
                  <a:schemeClr val="tx1"/>
                </a:solidFill>
                <a:latin typeface="Comic Sans MS" panose="030F0702030302020204" pitchFamily="66" charset="0"/>
              </a:rPr>
              <a:t>This additional teaching support makes a huge difference to the quality of teaching and learning we can provide for all children.  </a:t>
            </a:r>
            <a:endParaRPr lang="en-GB" sz="2600" dirty="0">
              <a:latin typeface="Comic Sans MS" panose="030F0702030302020204" pitchFamily="66" charset="0"/>
            </a:endParaRPr>
          </a:p>
        </p:txBody>
      </p:sp>
    </p:spTree>
    <p:extLst>
      <p:ext uri="{BB962C8B-B14F-4D97-AF65-F5344CB8AC3E}">
        <p14:creationId xmlns:p14="http://schemas.microsoft.com/office/powerpoint/2010/main" val="21017087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45F6-2FD4-AF7C-7C74-6753A20D7FF8}"/>
              </a:ext>
            </a:extLst>
          </p:cNvPr>
          <p:cNvSpPr>
            <a:spLocks noGrp="1"/>
          </p:cNvSpPr>
          <p:nvPr>
            <p:ph type="ctrTitle"/>
          </p:nvPr>
        </p:nvSpPr>
        <p:spPr/>
        <p:txBody>
          <a:bodyPr/>
          <a:lstStyle/>
          <a:p>
            <a:r>
              <a:rPr lang="en-GB" dirty="0"/>
              <a:t>Over to the </a:t>
            </a:r>
            <a:r>
              <a:rPr lang="en-GB"/>
              <a:t>teaching team</a:t>
            </a:r>
          </a:p>
        </p:txBody>
      </p:sp>
      <p:sp>
        <p:nvSpPr>
          <p:cNvPr id="3" name="Subtitle 2">
            <a:extLst>
              <a:ext uri="{FF2B5EF4-FFF2-40B4-BE49-F238E27FC236}">
                <a16:creationId xmlns:a16="http://schemas.microsoft.com/office/drawing/2014/main" id="{A09F4DB2-A88A-95AE-025C-21B05B9C43BD}"/>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489900960"/>
      </p:ext>
    </p:extLst>
  </p:cSld>
  <p:clrMapOvr>
    <a:masterClrMapping/>
  </p:clrMapOvr>
</p:sld>
</file>

<file path=ppt/theme/theme1.xml><?xml version="1.0" encoding="utf-8"?>
<a:theme xmlns:a="http://schemas.openxmlformats.org/drawingml/2006/main" name="Office Them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0e22146-4b62-42ff-aa13-e4178800a8df" xsi:nil="true"/>
    <lcf76f155ced4ddcb4097134ff3c332f xmlns="b25aa6c6-033b-4795-bdfe-ab2b30999432">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D71854CDC58B54FB3CC84BF973F1C5D" ma:contentTypeVersion="13" ma:contentTypeDescription="Create a new document." ma:contentTypeScope="" ma:versionID="9e3eb5b7458738c8b2f39a23919b8d2f">
  <xsd:schema xmlns:xsd="http://www.w3.org/2001/XMLSchema" xmlns:xs="http://www.w3.org/2001/XMLSchema" xmlns:p="http://schemas.microsoft.com/office/2006/metadata/properties" xmlns:ns2="b25aa6c6-033b-4795-bdfe-ab2b30999432" xmlns:ns3="c0e22146-4b62-42ff-aa13-e4178800a8df" targetNamespace="http://schemas.microsoft.com/office/2006/metadata/properties" ma:root="true" ma:fieldsID="3751f9aa1992b6c13217ed78823515ac" ns2:_="" ns3:_="">
    <xsd:import namespace="b25aa6c6-033b-4795-bdfe-ab2b30999432"/>
    <xsd:import namespace="c0e22146-4b62-42ff-aa13-e4178800a8d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25aa6c6-033b-4795-bdfe-ab2b309994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43041c54-1620-4653-9726-653e89024fd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0e22146-4b62-42ff-aa13-e4178800a8df"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79757261-33c3-4d25-b92d-d7b22a2e9107}" ma:internalName="TaxCatchAll" ma:showField="CatchAllData" ma:web="c0e22146-4b62-42ff-aa13-e4178800a8d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A6EBC2-AA87-43A2-8F60-AF0C9A8D7610}">
  <ds:schemaRefs>
    <ds:schemaRef ds:uri="http://purl.org/dc/terms/"/>
    <ds:schemaRef ds:uri="http://www.w3.org/XML/1998/namespace"/>
    <ds:schemaRef ds:uri="http://schemas.microsoft.com/office/infopath/2007/PartnerControls"/>
    <ds:schemaRef ds:uri="http://schemas.microsoft.com/office/2006/documentManagement/types"/>
    <ds:schemaRef ds:uri="http://purl.org/dc/elements/1.1/"/>
    <ds:schemaRef ds:uri="http://schemas.openxmlformats.org/package/2006/metadata/core-properties"/>
    <ds:schemaRef ds:uri="http://purl.org/dc/dcmitype/"/>
    <ds:schemaRef ds:uri="c0e22146-4b62-42ff-aa13-e4178800a8df"/>
    <ds:schemaRef ds:uri="b25aa6c6-033b-4795-bdfe-ab2b30999432"/>
    <ds:schemaRef ds:uri="http://schemas.microsoft.com/office/2006/metadata/properties"/>
  </ds:schemaRefs>
</ds:datastoreItem>
</file>

<file path=customXml/itemProps2.xml><?xml version="1.0" encoding="utf-8"?>
<ds:datastoreItem xmlns:ds="http://schemas.openxmlformats.org/officeDocument/2006/customXml" ds:itemID="{37E5D95C-7420-4356-979A-D881C1FA6E1C}">
  <ds:schemaRefs>
    <ds:schemaRef ds:uri="http://schemas.microsoft.com/sharepoint/v3/contenttype/forms"/>
  </ds:schemaRefs>
</ds:datastoreItem>
</file>

<file path=customXml/itemProps3.xml><?xml version="1.0" encoding="utf-8"?>
<ds:datastoreItem xmlns:ds="http://schemas.openxmlformats.org/officeDocument/2006/customXml" ds:itemID="{3B786978-E277-4130-AC6B-F151D9B8276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25aa6c6-033b-4795-bdfe-ab2b30999432"/>
    <ds:schemaRef ds:uri="c0e22146-4b62-42ff-aa13-e4178800a8d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6436</TotalTime>
  <Words>673</Words>
  <Application>Microsoft Office PowerPoint</Application>
  <PresentationFormat>On-screen Show (4:3)</PresentationFormat>
  <Paragraphs>64</Paragraphs>
  <Slides>11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Comic Sans MS</vt:lpstr>
      <vt:lpstr>Wingdings</vt:lpstr>
      <vt:lpstr>Office Theme</vt:lpstr>
      <vt:lpstr>Trumps Green Infant School</vt:lpstr>
      <vt:lpstr>School Budgets</vt:lpstr>
      <vt:lpstr>School budgets</vt:lpstr>
      <vt:lpstr>School Budgets</vt:lpstr>
      <vt:lpstr>Parent Support</vt:lpstr>
      <vt:lpstr>Teaching and Learning</vt:lpstr>
      <vt:lpstr>Organisation of teaching </vt:lpstr>
      <vt:lpstr>Social and emotional</vt:lpstr>
      <vt:lpstr>Classes</vt:lpstr>
      <vt:lpstr>Non negotiables</vt:lpstr>
      <vt:lpstr>Over to the teaching team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Finchampstead  C of E (Aided) Primary School</dc:title>
  <dc:creator>flops</dc:creator>
  <cp:lastModifiedBy>Sarah Morris</cp:lastModifiedBy>
  <cp:revision>170</cp:revision>
  <cp:lastPrinted>2026-06-18T12:46:06Z</cp:lastPrinted>
  <dcterms:created xsi:type="dcterms:W3CDTF">2015-09-27T09:16:27Z</dcterms:created>
  <dcterms:modified xsi:type="dcterms:W3CDTF">2026-06-18T12:50:44Z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0x0101007D71854CDC58B54FB3CC84BF973F1C5D</vt:lpwstr>
  </property>
  <property fmtid="{D5CDD505-2E9C-101B-9397-08002B2CF9AE}" pid="3" name="Order">
    <vt:r8>120200</vt:r8>
  </property>
</Properties>
</file>