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8288000" cy="10287000"/>
  <p:notesSz cx="6858000" cy="9144000"/>
  <p:embeddedFontLst>
    <p:embeddedFont>
      <p:font typeface="Calibri" panose="020F0502020204030204" pitchFamily="34" charset="0"/>
      <p:regular r:id="rId20"/>
      <p:bold r:id="rId21"/>
      <p:italic r:id="rId22"/>
      <p:boldItalic r:id="rId23"/>
    </p:embeddedFont>
    <p:embeddedFont>
      <p:font typeface="Public Sans" panose="020B0604020202020204" charset="0"/>
      <p:regular r:id="rId24"/>
    </p:embeddedFont>
    <p:embeddedFont>
      <p:font typeface="Shadows Into Light Two" panose="020B0604020202020204"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9/11/2024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1062391">
            <a:off x="2866681" y="6399276"/>
            <a:ext cx="2379813" cy="2859024"/>
          </a:xfrm>
          <a:custGeom>
            <a:avLst/>
            <a:gdLst/>
            <a:ahLst/>
            <a:cxnLst/>
            <a:rect l="l" t="t" r="r" b="b"/>
            <a:pathLst>
              <a:path w="2379813" h="2859024">
                <a:moveTo>
                  <a:pt x="0" y="0"/>
                </a:moveTo>
                <a:lnTo>
                  <a:pt x="2379813" y="0"/>
                </a:lnTo>
                <a:lnTo>
                  <a:pt x="2379813" y="2859024"/>
                </a:lnTo>
                <a:lnTo>
                  <a:pt x="0" y="2859024"/>
                </a:lnTo>
                <a:lnTo>
                  <a:pt x="0" y="0"/>
                </a:lnTo>
                <a:close/>
              </a:path>
            </a:pathLst>
          </a:custGeom>
          <a:blipFill>
            <a:blip r:embed="rId2"/>
            <a:stretch>
              <a:fillRect/>
            </a:stretch>
          </a:blipFill>
        </p:spPr>
      </p:sp>
      <p:sp>
        <p:nvSpPr>
          <p:cNvPr id="3" name="Freeform 3"/>
          <p:cNvSpPr/>
          <p:nvPr/>
        </p:nvSpPr>
        <p:spPr>
          <a:xfrm rot="2188872">
            <a:off x="14620303" y="6591922"/>
            <a:ext cx="2851097" cy="2666378"/>
          </a:xfrm>
          <a:custGeom>
            <a:avLst/>
            <a:gdLst/>
            <a:ahLst/>
            <a:cxnLst/>
            <a:rect l="l" t="t" r="r" b="b"/>
            <a:pathLst>
              <a:path w="2851097" h="2666378">
                <a:moveTo>
                  <a:pt x="0" y="0"/>
                </a:moveTo>
                <a:lnTo>
                  <a:pt x="2851096" y="0"/>
                </a:lnTo>
                <a:lnTo>
                  <a:pt x="2851096" y="2666378"/>
                </a:lnTo>
                <a:lnTo>
                  <a:pt x="0" y="2666378"/>
                </a:lnTo>
                <a:lnTo>
                  <a:pt x="0" y="0"/>
                </a:lnTo>
                <a:close/>
              </a:path>
            </a:pathLst>
          </a:custGeom>
          <a:blipFill>
            <a:blip r:embed="rId3"/>
            <a:stretch>
              <a:fillRect/>
            </a:stretch>
          </a:blipFill>
        </p:spPr>
      </p:sp>
      <p:sp>
        <p:nvSpPr>
          <p:cNvPr id="4" name="Freeform 4"/>
          <p:cNvSpPr/>
          <p:nvPr/>
        </p:nvSpPr>
        <p:spPr>
          <a:xfrm>
            <a:off x="8813588" y="7032416"/>
            <a:ext cx="2104700" cy="3254584"/>
          </a:xfrm>
          <a:custGeom>
            <a:avLst/>
            <a:gdLst/>
            <a:ahLst/>
            <a:cxnLst/>
            <a:rect l="l" t="t" r="r" b="b"/>
            <a:pathLst>
              <a:path w="2104700" h="3254584">
                <a:moveTo>
                  <a:pt x="0" y="0"/>
                </a:moveTo>
                <a:lnTo>
                  <a:pt x="2104699" y="0"/>
                </a:lnTo>
                <a:lnTo>
                  <a:pt x="2104699" y="3254584"/>
                </a:lnTo>
                <a:lnTo>
                  <a:pt x="0" y="3254584"/>
                </a:lnTo>
                <a:lnTo>
                  <a:pt x="0" y="0"/>
                </a:lnTo>
                <a:close/>
              </a:path>
            </a:pathLst>
          </a:custGeom>
          <a:blipFill>
            <a:blip r:embed="rId4"/>
            <a:stretch>
              <a:fillRect/>
            </a:stretch>
          </a:blipFill>
        </p:spPr>
      </p:sp>
      <p:sp>
        <p:nvSpPr>
          <p:cNvPr id="5" name="TextBox 5"/>
          <p:cNvSpPr txBox="1"/>
          <p:nvPr/>
        </p:nvSpPr>
        <p:spPr>
          <a:xfrm>
            <a:off x="4056588" y="1200208"/>
            <a:ext cx="12180573" cy="3248196"/>
          </a:xfrm>
          <a:prstGeom prst="rect">
            <a:avLst/>
          </a:prstGeom>
        </p:spPr>
        <p:txBody>
          <a:bodyPr lIns="0" tIns="0" rIns="0" bIns="0" rtlCol="0" anchor="t">
            <a:spAutoFit/>
          </a:bodyPr>
          <a:lstStyle/>
          <a:p>
            <a:pPr algn="ctr">
              <a:lnSpc>
                <a:spcPts val="12002"/>
              </a:lnSpc>
            </a:pPr>
            <a:r>
              <a:rPr lang="en-US" sz="15003" spc="300">
                <a:solidFill>
                  <a:srgbClr val="292727"/>
                </a:solidFill>
                <a:latin typeface="Shadows Into Light Two"/>
                <a:ea typeface="Shadows Into Light Two"/>
                <a:cs typeface="Shadows Into Light Two"/>
                <a:sym typeface="Shadows Into Light Two"/>
              </a:rPr>
              <a:t>Welcome to Year 2</a:t>
            </a:r>
          </a:p>
        </p:txBody>
      </p:sp>
      <p:sp>
        <p:nvSpPr>
          <p:cNvPr id="6" name="TextBox 6"/>
          <p:cNvSpPr txBox="1"/>
          <p:nvPr/>
        </p:nvSpPr>
        <p:spPr>
          <a:xfrm>
            <a:off x="5764001" y="5647126"/>
            <a:ext cx="9055840" cy="657225"/>
          </a:xfrm>
          <a:prstGeom prst="rect">
            <a:avLst/>
          </a:prstGeom>
        </p:spPr>
        <p:txBody>
          <a:bodyPr lIns="0" tIns="0" rIns="0" bIns="0" rtlCol="0" anchor="t">
            <a:spAutoFit/>
          </a:bodyPr>
          <a:lstStyle/>
          <a:p>
            <a:pPr algn="l">
              <a:lnSpc>
                <a:spcPts val="5159"/>
              </a:lnSpc>
            </a:pPr>
            <a:r>
              <a:rPr lang="en-US" sz="4299">
                <a:solidFill>
                  <a:srgbClr val="292727"/>
                </a:solidFill>
                <a:latin typeface="Public Sans"/>
                <a:ea typeface="Public Sans"/>
                <a:cs typeface="Public Sans"/>
                <a:sym typeface="Public Sans"/>
              </a:rPr>
              <a:t>Thursday 12th September 2024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TextBox 2"/>
          <p:cNvSpPr txBox="1"/>
          <p:nvPr/>
        </p:nvSpPr>
        <p:spPr>
          <a:xfrm>
            <a:off x="3861264" y="261806"/>
            <a:ext cx="11748708"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Year 2 Teaching Team</a:t>
            </a:r>
          </a:p>
        </p:txBody>
      </p:sp>
      <p:sp>
        <p:nvSpPr>
          <p:cNvPr id="3" name="TextBox 3"/>
          <p:cNvSpPr txBox="1"/>
          <p:nvPr/>
        </p:nvSpPr>
        <p:spPr>
          <a:xfrm>
            <a:off x="2825918" y="1490531"/>
            <a:ext cx="13479166" cy="9217025"/>
          </a:xfrm>
          <a:prstGeom prst="rect">
            <a:avLst/>
          </a:prstGeom>
        </p:spPr>
        <p:txBody>
          <a:bodyPr lIns="0" tIns="0" rIns="0" bIns="0" rtlCol="0" anchor="t">
            <a:spAutoFit/>
          </a:bodyPr>
          <a:lstStyle/>
          <a:p>
            <a:pPr algn="ctr">
              <a:lnSpc>
                <a:spcPts val="4200"/>
              </a:lnSpc>
              <a:spcBef>
                <a:spcPct val="0"/>
              </a:spcBef>
            </a:pPr>
            <a:r>
              <a:rPr lang="en-US" sz="3000" u="sng" spc="60" dirty="0">
                <a:solidFill>
                  <a:srgbClr val="292727"/>
                </a:solidFill>
                <a:latin typeface="Shadows Into Light Two"/>
                <a:ea typeface="Shadows Into Light Two"/>
                <a:cs typeface="Shadows Into Light Two"/>
                <a:sym typeface="Shadows Into Light Two"/>
              </a:rPr>
              <a:t>Butterflies</a:t>
            </a:r>
          </a:p>
          <a:p>
            <a:pPr algn="ctr">
              <a:lnSpc>
                <a:spcPts val="4200"/>
              </a:lnSpc>
              <a:spcBef>
                <a:spcPct val="0"/>
              </a:spcBef>
            </a:pPr>
            <a:endParaRPr lang="en-US" sz="3000" u="sng" spc="60" dirty="0">
              <a:solidFill>
                <a:srgbClr val="292727"/>
              </a:solidFill>
              <a:latin typeface="Shadows Into Light Two"/>
              <a:ea typeface="Shadows Into Light Two"/>
              <a:cs typeface="Shadows Into Light Two"/>
              <a:sym typeface="Shadows Into Light Two"/>
            </a:endParaRPr>
          </a:p>
          <a:p>
            <a:pPr algn="ctr">
              <a:lnSpc>
                <a:spcPts val="4200"/>
              </a:lnSpc>
              <a:spcBef>
                <a:spcPct val="0"/>
              </a:spcBef>
            </a:pPr>
            <a:r>
              <a:rPr lang="en-US" sz="3000" b="1" spc="60" dirty="0">
                <a:solidFill>
                  <a:srgbClr val="292727"/>
                </a:solidFill>
                <a:latin typeface="Shadows Into Light Two"/>
                <a:ea typeface="Shadows Into Light Two"/>
                <a:cs typeface="Shadows Into Light Two"/>
                <a:sym typeface="Shadows Into Light Two"/>
              </a:rPr>
              <a:t>Teachers</a:t>
            </a:r>
          </a:p>
          <a:p>
            <a:pPr algn="ctr">
              <a:lnSpc>
                <a:spcPts val="4200"/>
              </a:lnSpc>
              <a:spcBef>
                <a:spcPct val="0"/>
              </a:spcBef>
            </a:pP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a:t>
            </a:r>
            <a:r>
              <a:rPr lang="en-US" sz="3000" spc="60" dirty="0" err="1">
                <a:solidFill>
                  <a:srgbClr val="292727"/>
                </a:solidFill>
                <a:latin typeface="Shadows Into Light Two"/>
                <a:ea typeface="Shadows Into Light Two"/>
                <a:cs typeface="Shadows Into Light Two"/>
                <a:sym typeface="Shadows Into Light Two"/>
              </a:rPr>
              <a:t>Morriss</a:t>
            </a:r>
            <a:r>
              <a:rPr lang="en-US" sz="3000" spc="60" dirty="0">
                <a:solidFill>
                  <a:srgbClr val="292727"/>
                </a:solidFill>
                <a:latin typeface="Shadows Into Light Two"/>
                <a:ea typeface="Shadows Into Light Two"/>
                <a:cs typeface="Shadows Into Light Two"/>
                <a:sym typeface="Shadows Into Light Two"/>
              </a:rPr>
              <a:t>/</a:t>
            </a: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Maidment</a:t>
            </a:r>
          </a:p>
          <a:p>
            <a:pPr algn="ctr">
              <a:lnSpc>
                <a:spcPts val="4200"/>
              </a:lnSpc>
              <a:spcBef>
                <a:spcPct val="0"/>
              </a:spcBef>
            </a:pPr>
            <a:r>
              <a:rPr lang="en-US" sz="3000" b="1" spc="60" dirty="0">
                <a:solidFill>
                  <a:srgbClr val="292727"/>
                </a:solidFill>
                <a:latin typeface="Shadows Into Light Two"/>
                <a:ea typeface="Shadows Into Light Two"/>
                <a:cs typeface="Shadows Into Light Two"/>
                <a:sym typeface="Shadows Into Light Two"/>
              </a:rPr>
              <a:t>Teaching Assistant </a:t>
            </a:r>
          </a:p>
          <a:p>
            <a:pPr algn="ctr">
              <a:lnSpc>
                <a:spcPts val="4200"/>
              </a:lnSpc>
              <a:spcBef>
                <a:spcPct val="0"/>
              </a:spcBef>
            </a:pP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Gill / </a:t>
            </a: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Crook</a:t>
            </a:r>
          </a:p>
          <a:p>
            <a:pPr algn="ctr">
              <a:lnSpc>
                <a:spcPts val="4200"/>
              </a:lnSpc>
              <a:spcBef>
                <a:spcPct val="0"/>
              </a:spcBef>
            </a:pPr>
            <a:r>
              <a:rPr lang="en-US" sz="3000" b="1" spc="60" dirty="0">
                <a:solidFill>
                  <a:srgbClr val="292727"/>
                </a:solidFill>
                <a:latin typeface="Shadows Into Light Two"/>
                <a:ea typeface="Shadows Into Light Two"/>
                <a:cs typeface="Shadows Into Light Two"/>
                <a:sym typeface="Shadows Into Light Two"/>
              </a:rPr>
              <a:t>LSA</a:t>
            </a:r>
          </a:p>
          <a:p>
            <a:pPr algn="ctr">
              <a:lnSpc>
                <a:spcPts val="4200"/>
              </a:lnSpc>
              <a:spcBef>
                <a:spcPct val="0"/>
              </a:spcBef>
            </a:pP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a:t>
            </a:r>
            <a:r>
              <a:rPr lang="en-US" sz="3000" spc="60" dirty="0" err="1">
                <a:solidFill>
                  <a:srgbClr val="292727"/>
                </a:solidFill>
                <a:latin typeface="Shadows Into Light Two"/>
                <a:ea typeface="Shadows Into Light Two"/>
                <a:cs typeface="Shadows Into Light Two"/>
                <a:sym typeface="Shadows Into Light Two"/>
              </a:rPr>
              <a:t>Orshi</a:t>
            </a:r>
            <a:r>
              <a:rPr lang="en-US" sz="3000" spc="60" dirty="0">
                <a:solidFill>
                  <a:srgbClr val="292727"/>
                </a:solidFill>
                <a:latin typeface="Shadows Into Light Two"/>
                <a:ea typeface="Shadows Into Light Two"/>
                <a:cs typeface="Shadows Into Light Two"/>
                <a:sym typeface="Shadows Into Light Two"/>
              </a:rPr>
              <a:t>/</a:t>
            </a: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Lewis</a:t>
            </a:r>
          </a:p>
          <a:p>
            <a:pPr algn="ctr">
              <a:lnSpc>
                <a:spcPts val="4200"/>
              </a:lnSpc>
              <a:spcBef>
                <a:spcPct val="0"/>
              </a:spcBef>
            </a:pPr>
            <a:endParaRPr lang="en-US" sz="3000" spc="60" dirty="0">
              <a:solidFill>
                <a:srgbClr val="292727"/>
              </a:solidFill>
              <a:latin typeface="Shadows Into Light Two"/>
              <a:ea typeface="Shadows Into Light Two"/>
              <a:cs typeface="Shadows Into Light Two"/>
              <a:sym typeface="Shadows Into Light Two"/>
            </a:endParaRPr>
          </a:p>
          <a:p>
            <a:pPr algn="ctr">
              <a:lnSpc>
                <a:spcPts val="4200"/>
              </a:lnSpc>
              <a:spcBef>
                <a:spcPct val="0"/>
              </a:spcBef>
            </a:pPr>
            <a:r>
              <a:rPr lang="en-US" sz="3000" u="sng" spc="60" dirty="0">
                <a:solidFill>
                  <a:srgbClr val="292727"/>
                </a:solidFill>
                <a:latin typeface="Shadows Into Light Two"/>
                <a:ea typeface="Shadows Into Light Two"/>
                <a:cs typeface="Shadows Into Light Two"/>
                <a:sym typeface="Shadows Into Light Two"/>
              </a:rPr>
              <a:t>Dragonflies</a:t>
            </a:r>
          </a:p>
          <a:p>
            <a:pPr algn="ctr">
              <a:lnSpc>
                <a:spcPts val="4200"/>
              </a:lnSpc>
              <a:spcBef>
                <a:spcPct val="0"/>
              </a:spcBef>
            </a:pPr>
            <a:endParaRPr lang="en-US" sz="3000" u="sng" spc="60" dirty="0">
              <a:solidFill>
                <a:srgbClr val="292727"/>
              </a:solidFill>
              <a:latin typeface="Shadows Into Light Two"/>
              <a:ea typeface="Shadows Into Light Two"/>
              <a:cs typeface="Shadows Into Light Two"/>
              <a:sym typeface="Shadows Into Light Two"/>
            </a:endParaRPr>
          </a:p>
          <a:p>
            <a:pPr algn="ctr">
              <a:lnSpc>
                <a:spcPts val="4200"/>
              </a:lnSpc>
              <a:spcBef>
                <a:spcPct val="0"/>
              </a:spcBef>
            </a:pPr>
            <a:r>
              <a:rPr lang="en-US" sz="3000" b="1" spc="60" dirty="0">
                <a:solidFill>
                  <a:srgbClr val="292727"/>
                </a:solidFill>
                <a:latin typeface="Shadows Into Light Two"/>
                <a:ea typeface="Shadows Into Light Two"/>
                <a:cs typeface="Shadows Into Light Two"/>
                <a:sym typeface="Shadows Into Light Two"/>
              </a:rPr>
              <a:t>Teacher</a:t>
            </a:r>
          </a:p>
          <a:p>
            <a:pPr algn="ctr">
              <a:lnSpc>
                <a:spcPts val="4200"/>
              </a:lnSpc>
              <a:spcBef>
                <a:spcPct val="0"/>
              </a:spcBef>
            </a:pP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Bond</a:t>
            </a:r>
          </a:p>
          <a:p>
            <a:pPr algn="ctr">
              <a:lnSpc>
                <a:spcPts val="4200"/>
              </a:lnSpc>
              <a:spcBef>
                <a:spcPct val="0"/>
              </a:spcBef>
            </a:pPr>
            <a:r>
              <a:rPr lang="en-US" sz="3000" b="1" spc="60" dirty="0">
                <a:solidFill>
                  <a:srgbClr val="292727"/>
                </a:solidFill>
                <a:latin typeface="Shadows Into Light Two"/>
                <a:ea typeface="Shadows Into Light Two"/>
                <a:cs typeface="Shadows Into Light Two"/>
                <a:sym typeface="Shadows Into Light Two"/>
              </a:rPr>
              <a:t>Teaching Assistant</a:t>
            </a:r>
          </a:p>
          <a:p>
            <a:pPr algn="ctr">
              <a:lnSpc>
                <a:spcPts val="4200"/>
              </a:lnSpc>
              <a:spcBef>
                <a:spcPct val="0"/>
              </a:spcBef>
            </a:pP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Hern /</a:t>
            </a:r>
            <a:r>
              <a:rPr lang="en-US" sz="3000" spc="60" dirty="0" err="1">
                <a:solidFill>
                  <a:srgbClr val="292727"/>
                </a:solidFill>
                <a:latin typeface="Shadows Into Light Two"/>
                <a:ea typeface="Shadows Into Light Two"/>
                <a:cs typeface="Shadows Into Light Two"/>
                <a:sym typeface="Shadows Into Light Two"/>
              </a:rPr>
              <a:t>Mrs</a:t>
            </a:r>
            <a:r>
              <a:rPr lang="en-US" sz="3000" spc="60" dirty="0">
                <a:solidFill>
                  <a:srgbClr val="292727"/>
                </a:solidFill>
                <a:latin typeface="Shadows Into Light Two"/>
                <a:ea typeface="Shadows Into Light Two"/>
                <a:cs typeface="Shadows Into Light Two"/>
                <a:sym typeface="Shadows Into Light Two"/>
              </a:rPr>
              <a:t> Kim </a:t>
            </a:r>
          </a:p>
          <a:p>
            <a:pPr algn="ctr">
              <a:lnSpc>
                <a:spcPts val="4200"/>
              </a:lnSpc>
              <a:spcBef>
                <a:spcPct val="0"/>
              </a:spcBef>
            </a:pPr>
            <a:endParaRPr lang="en-US" sz="3000" spc="60" dirty="0">
              <a:solidFill>
                <a:srgbClr val="292727"/>
              </a:solidFill>
              <a:latin typeface="Shadows Into Light Two"/>
              <a:ea typeface="Shadows Into Light Two"/>
              <a:cs typeface="Shadows Into Light Two"/>
              <a:sym typeface="Shadows Into Light Two"/>
            </a:endParaRPr>
          </a:p>
          <a:p>
            <a:pPr algn="ctr">
              <a:lnSpc>
                <a:spcPts val="5599"/>
              </a:lnSpc>
              <a:spcBef>
                <a:spcPct val="0"/>
              </a:spcBef>
            </a:pPr>
            <a:endParaRPr lang="en-US" sz="3000" spc="60" dirty="0">
              <a:solidFill>
                <a:srgbClr val="292727"/>
              </a:solidFill>
              <a:latin typeface="Shadows Into Light Two"/>
              <a:ea typeface="Shadows Into Light Two"/>
              <a:cs typeface="Shadows Into Light Two"/>
              <a:sym typeface="Shadows Into Light Two"/>
            </a:endParaRPr>
          </a:p>
        </p:txBody>
      </p:sp>
      <p:sp>
        <p:nvSpPr>
          <p:cNvPr id="4" name="Freeform 4"/>
          <p:cNvSpPr/>
          <p:nvPr/>
        </p:nvSpPr>
        <p:spPr>
          <a:xfrm rot="-1062391">
            <a:off x="2637693" y="7242913"/>
            <a:ext cx="1521070" cy="1827361"/>
          </a:xfrm>
          <a:custGeom>
            <a:avLst/>
            <a:gdLst/>
            <a:ahLst/>
            <a:cxnLst/>
            <a:rect l="l" t="t" r="r" b="b"/>
            <a:pathLst>
              <a:path w="1521070" h="1827361">
                <a:moveTo>
                  <a:pt x="0" y="0"/>
                </a:moveTo>
                <a:lnTo>
                  <a:pt x="1521070" y="0"/>
                </a:lnTo>
                <a:lnTo>
                  <a:pt x="1521070" y="1827361"/>
                </a:lnTo>
                <a:lnTo>
                  <a:pt x="0" y="1827361"/>
                </a:lnTo>
                <a:lnTo>
                  <a:pt x="0" y="0"/>
                </a:lnTo>
                <a:close/>
              </a:path>
            </a:pathLst>
          </a:custGeom>
          <a:blipFill>
            <a:blip r:embed="rId2"/>
            <a:stretch>
              <a:fillRect/>
            </a:stretch>
          </a:blipFill>
        </p:spPr>
      </p:sp>
      <p:sp>
        <p:nvSpPr>
          <p:cNvPr id="5" name="Freeform 5"/>
          <p:cNvSpPr/>
          <p:nvPr/>
        </p:nvSpPr>
        <p:spPr>
          <a:xfrm rot="634602">
            <a:off x="15179639" y="7306865"/>
            <a:ext cx="1521070" cy="1827361"/>
          </a:xfrm>
          <a:custGeom>
            <a:avLst/>
            <a:gdLst/>
            <a:ahLst/>
            <a:cxnLst/>
            <a:rect l="l" t="t" r="r" b="b"/>
            <a:pathLst>
              <a:path w="1521070" h="1827361">
                <a:moveTo>
                  <a:pt x="0" y="0"/>
                </a:moveTo>
                <a:lnTo>
                  <a:pt x="1521070" y="0"/>
                </a:lnTo>
                <a:lnTo>
                  <a:pt x="1521070" y="1827361"/>
                </a:lnTo>
                <a:lnTo>
                  <a:pt x="0" y="1827361"/>
                </a:lnTo>
                <a:lnTo>
                  <a:pt x="0" y="0"/>
                </a:lnTo>
                <a:close/>
              </a:path>
            </a:pathLst>
          </a:custGeom>
          <a:blipFill>
            <a:blip r:embed="rId2"/>
            <a:stretch>
              <a:fillRect/>
            </a:stretch>
          </a:blipFill>
        </p:spPr>
      </p:sp>
      <p:sp>
        <p:nvSpPr>
          <p:cNvPr id="6" name="Freeform 6"/>
          <p:cNvSpPr/>
          <p:nvPr/>
        </p:nvSpPr>
        <p:spPr>
          <a:xfrm rot="2188872">
            <a:off x="15053529" y="2834055"/>
            <a:ext cx="1869226" cy="1748121"/>
          </a:xfrm>
          <a:custGeom>
            <a:avLst/>
            <a:gdLst/>
            <a:ahLst/>
            <a:cxnLst/>
            <a:rect l="l" t="t" r="r" b="b"/>
            <a:pathLst>
              <a:path w="1869226" h="1748121">
                <a:moveTo>
                  <a:pt x="0" y="0"/>
                </a:moveTo>
                <a:lnTo>
                  <a:pt x="1869226" y="0"/>
                </a:lnTo>
                <a:lnTo>
                  <a:pt x="1869226" y="1748121"/>
                </a:lnTo>
                <a:lnTo>
                  <a:pt x="0" y="1748121"/>
                </a:lnTo>
                <a:lnTo>
                  <a:pt x="0" y="0"/>
                </a:lnTo>
                <a:close/>
              </a:path>
            </a:pathLst>
          </a:custGeom>
          <a:blipFill>
            <a:blip r:embed="rId3"/>
            <a:stretch>
              <a:fillRect/>
            </a:stretch>
          </a:blipFill>
        </p:spPr>
      </p:sp>
      <p:sp>
        <p:nvSpPr>
          <p:cNvPr id="7" name="Freeform 7"/>
          <p:cNvSpPr/>
          <p:nvPr/>
        </p:nvSpPr>
        <p:spPr>
          <a:xfrm rot="425377">
            <a:off x="2926651" y="2558311"/>
            <a:ext cx="1869226" cy="1748121"/>
          </a:xfrm>
          <a:custGeom>
            <a:avLst/>
            <a:gdLst/>
            <a:ahLst/>
            <a:cxnLst/>
            <a:rect l="l" t="t" r="r" b="b"/>
            <a:pathLst>
              <a:path w="1869226" h="1748121">
                <a:moveTo>
                  <a:pt x="0" y="0"/>
                </a:moveTo>
                <a:lnTo>
                  <a:pt x="1869226" y="0"/>
                </a:lnTo>
                <a:lnTo>
                  <a:pt x="1869226" y="1748122"/>
                </a:lnTo>
                <a:lnTo>
                  <a:pt x="0" y="1748122"/>
                </a:lnTo>
                <a:lnTo>
                  <a:pt x="0" y="0"/>
                </a:lnTo>
                <a:close/>
              </a:path>
            </a:pathLst>
          </a:custGeom>
          <a:blipFill>
            <a:blip r:embed="rId3"/>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7654738" y="1971299"/>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aphicFrame>
        <p:nvGraphicFramePr>
          <p:cNvPr id="3" name="Table 3"/>
          <p:cNvGraphicFramePr>
            <a:graphicFrameLocks noGrp="1"/>
          </p:cNvGraphicFramePr>
          <p:nvPr/>
        </p:nvGraphicFramePr>
        <p:xfrm>
          <a:off x="772453" y="2360566"/>
          <a:ext cx="16669861" cy="7172326"/>
        </p:xfrm>
        <a:graphic>
          <a:graphicData uri="http://schemas.openxmlformats.org/drawingml/2006/table">
            <a:tbl>
              <a:tblPr/>
              <a:tblGrid>
                <a:gridCol w="2905968">
                  <a:extLst>
                    <a:ext uri="{9D8B030D-6E8A-4147-A177-3AD203B41FA5}">
                      <a16:colId xmlns:a16="http://schemas.microsoft.com/office/drawing/2014/main" val="20000"/>
                    </a:ext>
                  </a:extLst>
                </a:gridCol>
                <a:gridCol w="3409615">
                  <a:extLst>
                    <a:ext uri="{9D8B030D-6E8A-4147-A177-3AD203B41FA5}">
                      <a16:colId xmlns:a16="http://schemas.microsoft.com/office/drawing/2014/main" val="20001"/>
                    </a:ext>
                  </a:extLst>
                </a:gridCol>
                <a:gridCol w="3132623">
                  <a:extLst>
                    <a:ext uri="{9D8B030D-6E8A-4147-A177-3AD203B41FA5}">
                      <a16:colId xmlns:a16="http://schemas.microsoft.com/office/drawing/2014/main" val="20002"/>
                    </a:ext>
                  </a:extLst>
                </a:gridCol>
                <a:gridCol w="3535322">
                  <a:extLst>
                    <a:ext uri="{9D8B030D-6E8A-4147-A177-3AD203B41FA5}">
                      <a16:colId xmlns:a16="http://schemas.microsoft.com/office/drawing/2014/main" val="20003"/>
                    </a:ext>
                  </a:extLst>
                </a:gridCol>
                <a:gridCol w="3686333">
                  <a:extLst>
                    <a:ext uri="{9D8B030D-6E8A-4147-A177-3AD203B41FA5}">
                      <a16:colId xmlns:a16="http://schemas.microsoft.com/office/drawing/2014/main" val="20004"/>
                    </a:ext>
                  </a:extLst>
                </a:gridCol>
              </a:tblGrid>
              <a:tr h="1024618">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Mon</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Tues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Wed</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Thurs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Fri</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24618">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Phonics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Phonics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Phonics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Phonics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Phonics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24618">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English</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English</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English</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English</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English</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024618">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Maths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Maths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Maths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Maths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Maths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024618">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History/Geography</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PSHE</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RE</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Science</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Art</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024618">
                <a:tc>
                  <a:txBody>
                    <a:bodyPr/>
                    <a:lstStyle/>
                    <a:p>
                      <a:pPr algn="ctr">
                        <a:lnSpc>
                          <a:spcPts val="2800"/>
                        </a:lnSpc>
                        <a:defRPr/>
                      </a:pP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Music</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PE</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Celebration Assembly</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Computing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024618">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Guided Reading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Guided Reading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Guided Reading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Guided Reading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800"/>
                        </a:lnSpc>
                        <a:defRPr/>
                      </a:pPr>
                      <a:r>
                        <a:rPr lang="en-US" sz="2000">
                          <a:solidFill>
                            <a:srgbClr val="000000"/>
                          </a:solidFill>
                          <a:latin typeface="Shadows Into Light Two"/>
                          <a:ea typeface="Shadows Into Light Two"/>
                          <a:cs typeface="Shadows Into Light Two"/>
                          <a:sym typeface="Shadows Into Light Two"/>
                        </a:rPr>
                        <a:t>Guided Reading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4" name="TextBox 4"/>
          <p:cNvSpPr txBox="1"/>
          <p:nvPr/>
        </p:nvSpPr>
        <p:spPr>
          <a:xfrm>
            <a:off x="4530841" y="381000"/>
            <a:ext cx="10539607"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Timetable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7654738" y="1971299"/>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aphicFrame>
        <p:nvGraphicFramePr>
          <p:cNvPr id="3" name="Table 3"/>
          <p:cNvGraphicFramePr>
            <a:graphicFrameLocks noGrp="1"/>
          </p:cNvGraphicFramePr>
          <p:nvPr/>
        </p:nvGraphicFramePr>
        <p:xfrm>
          <a:off x="1857003" y="2608216"/>
          <a:ext cx="15221275" cy="5343526"/>
        </p:xfrm>
        <a:graphic>
          <a:graphicData uri="http://schemas.openxmlformats.org/drawingml/2006/table">
            <a:tbl>
              <a:tblPr/>
              <a:tblGrid>
                <a:gridCol w="2547027">
                  <a:extLst>
                    <a:ext uri="{9D8B030D-6E8A-4147-A177-3AD203B41FA5}">
                      <a16:colId xmlns:a16="http://schemas.microsoft.com/office/drawing/2014/main" val="20000"/>
                    </a:ext>
                  </a:extLst>
                </a:gridCol>
                <a:gridCol w="3729376">
                  <a:extLst>
                    <a:ext uri="{9D8B030D-6E8A-4147-A177-3AD203B41FA5}">
                      <a16:colId xmlns:a16="http://schemas.microsoft.com/office/drawing/2014/main" val="20001"/>
                    </a:ext>
                  </a:extLst>
                </a:gridCol>
                <a:gridCol w="3696067">
                  <a:extLst>
                    <a:ext uri="{9D8B030D-6E8A-4147-A177-3AD203B41FA5}">
                      <a16:colId xmlns:a16="http://schemas.microsoft.com/office/drawing/2014/main" val="20002"/>
                    </a:ext>
                  </a:extLst>
                </a:gridCol>
                <a:gridCol w="5248805">
                  <a:extLst>
                    <a:ext uri="{9D8B030D-6E8A-4147-A177-3AD203B41FA5}">
                      <a16:colId xmlns:a16="http://schemas.microsoft.com/office/drawing/2014/main" val="20003"/>
                    </a:ext>
                  </a:extLst>
                </a:gridCol>
              </a:tblGrid>
              <a:tr h="1064868">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Day</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What</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Where</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Kit Required</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139329">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Wednesday</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Games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Field</a:t>
                      </a:r>
                      <a:endParaRPr lang="en-US" sz="1100"/>
                    </a:p>
                    <a:p>
                      <a:pPr algn="ctr">
                        <a:lnSpc>
                          <a:spcPts val="4200"/>
                        </a:lnSpc>
                      </a:pPr>
                      <a:r>
                        <a:rPr lang="en-US" sz="3000">
                          <a:solidFill>
                            <a:srgbClr val="000000"/>
                          </a:solidFill>
                          <a:latin typeface="Shadows Into Light Two"/>
                          <a:ea typeface="Shadows Into Light Two"/>
                          <a:cs typeface="Shadows Into Light Two"/>
                          <a:sym typeface="Shadows Into Light Two"/>
                        </a:rPr>
                        <a:t>(weather permitting hall if wet)</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4200"/>
                        </a:lnSpc>
                        <a:defRPr/>
                      </a:pPr>
                      <a:r>
                        <a:rPr lang="en-US" sz="3000">
                          <a:solidFill>
                            <a:srgbClr val="000000"/>
                          </a:solidFill>
                          <a:latin typeface="Shadows Into Light Two"/>
                          <a:ea typeface="Shadows Into Light Two"/>
                          <a:cs typeface="Shadows Into Light Two"/>
                          <a:sym typeface="Shadows Into Light Two"/>
                        </a:rPr>
                        <a:t>White polo shirt</a:t>
                      </a:r>
                      <a:endParaRPr lang="en-US" sz="1100"/>
                    </a:p>
                    <a:p>
                      <a:pPr algn="l">
                        <a:lnSpc>
                          <a:spcPts val="4200"/>
                        </a:lnSpc>
                      </a:pPr>
                      <a:r>
                        <a:rPr lang="en-US" sz="3000">
                          <a:solidFill>
                            <a:srgbClr val="000000"/>
                          </a:solidFill>
                          <a:latin typeface="Shadows Into Light Two"/>
                          <a:ea typeface="Shadows Into Light Two"/>
                          <a:cs typeface="Shadows Into Light Two"/>
                          <a:sym typeface="Shadows Into Light Two"/>
                        </a:rPr>
                        <a:t>Blue shorts or jogging bottoms</a:t>
                      </a:r>
                    </a:p>
                    <a:p>
                      <a:pPr algn="l">
                        <a:lnSpc>
                          <a:spcPts val="4200"/>
                        </a:lnSpc>
                      </a:pPr>
                      <a:r>
                        <a:rPr lang="en-US" sz="3000">
                          <a:solidFill>
                            <a:srgbClr val="000000"/>
                          </a:solidFill>
                          <a:latin typeface="Shadows Into Light Two"/>
                          <a:ea typeface="Shadows Into Light Two"/>
                          <a:cs typeface="Shadows Into Light Two"/>
                          <a:sym typeface="Shadows Into Light Two"/>
                        </a:rPr>
                        <a:t>Trainers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139329">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Friday</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Fundamental Skills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Hall/Field</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a:solidFill>
                            <a:srgbClr val="000000"/>
                          </a:solidFill>
                          <a:latin typeface="Shadows Into Light Two"/>
                          <a:ea typeface="Shadows Into Light Two"/>
                          <a:cs typeface="Shadows Into Light Two"/>
                          <a:sym typeface="Shadows Into Light Two"/>
                        </a:rPr>
                        <a:t>White polo shirt</a:t>
                      </a:r>
                      <a:endParaRPr lang="en-US" sz="1100"/>
                    </a:p>
                    <a:p>
                      <a:pPr algn="ctr">
                        <a:lnSpc>
                          <a:spcPts val="4200"/>
                        </a:lnSpc>
                      </a:pPr>
                      <a:r>
                        <a:rPr lang="en-US" sz="3000">
                          <a:solidFill>
                            <a:srgbClr val="000000"/>
                          </a:solidFill>
                          <a:latin typeface="Shadows Into Light Two"/>
                          <a:ea typeface="Shadows Into Light Two"/>
                          <a:cs typeface="Shadows Into Light Two"/>
                          <a:sym typeface="Shadows Into Light Two"/>
                        </a:rPr>
                        <a:t>Blue shorts or jogging bottoms</a:t>
                      </a:r>
                    </a:p>
                    <a:p>
                      <a:pPr algn="ctr">
                        <a:lnSpc>
                          <a:spcPts val="4200"/>
                        </a:lnSpc>
                      </a:pPr>
                      <a:r>
                        <a:rPr lang="en-US" sz="3000">
                          <a:solidFill>
                            <a:srgbClr val="000000"/>
                          </a:solidFill>
                          <a:latin typeface="Shadows Into Light Two"/>
                          <a:ea typeface="Shadows Into Light Two"/>
                          <a:cs typeface="Shadows Into Light Two"/>
                          <a:sym typeface="Shadows Into Light Two"/>
                        </a:rPr>
                        <a:t>Bare feet</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 name="TextBox 4"/>
          <p:cNvSpPr txBox="1"/>
          <p:nvPr/>
        </p:nvSpPr>
        <p:spPr>
          <a:xfrm>
            <a:off x="4530841" y="381000"/>
            <a:ext cx="10539607"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PE in Year 2</a:t>
            </a:r>
          </a:p>
        </p:txBody>
      </p:sp>
      <p:sp>
        <p:nvSpPr>
          <p:cNvPr id="5" name="TextBox 5"/>
          <p:cNvSpPr txBox="1"/>
          <p:nvPr/>
        </p:nvSpPr>
        <p:spPr>
          <a:xfrm>
            <a:off x="0" y="9182100"/>
            <a:ext cx="17466575" cy="679450"/>
          </a:xfrm>
          <a:prstGeom prst="rect">
            <a:avLst/>
          </a:prstGeom>
        </p:spPr>
        <p:txBody>
          <a:bodyPr lIns="0" tIns="0" rIns="0" bIns="0" rtlCol="0" anchor="t">
            <a:spAutoFit/>
          </a:bodyPr>
          <a:lstStyle/>
          <a:p>
            <a:pPr algn="ctr">
              <a:lnSpc>
                <a:spcPts val="5599"/>
              </a:lnSpc>
            </a:pPr>
            <a:r>
              <a:rPr lang="en-US" sz="3999">
                <a:solidFill>
                  <a:srgbClr val="010103"/>
                </a:solidFill>
                <a:latin typeface="Shadows Into Light Two"/>
                <a:ea typeface="Shadows Into Light Two"/>
                <a:cs typeface="Shadows Into Light Two"/>
                <a:sym typeface="Shadows Into Light Two"/>
              </a:rPr>
              <a:t>Jewellery must not be worn and hair must be tied back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7654738" y="1971299"/>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6660286" y="2360566"/>
            <a:ext cx="6374036" cy="7797365"/>
          </a:xfrm>
          <a:custGeom>
            <a:avLst/>
            <a:gdLst/>
            <a:ahLst/>
            <a:cxnLst/>
            <a:rect l="l" t="t" r="r" b="b"/>
            <a:pathLst>
              <a:path w="6374036" h="7797365">
                <a:moveTo>
                  <a:pt x="0" y="0"/>
                </a:moveTo>
                <a:lnTo>
                  <a:pt x="6374036" y="0"/>
                </a:lnTo>
                <a:lnTo>
                  <a:pt x="6374036" y="7797365"/>
                </a:lnTo>
                <a:lnTo>
                  <a:pt x="0" y="7797365"/>
                </a:lnTo>
                <a:lnTo>
                  <a:pt x="0" y="0"/>
                </a:lnTo>
                <a:close/>
              </a:path>
            </a:pathLst>
          </a:custGeom>
          <a:blipFill>
            <a:blip r:embed="rId4"/>
            <a:stretch>
              <a:fillRect t="-4185" b="-10149"/>
            </a:stretch>
          </a:blipFill>
        </p:spPr>
      </p:sp>
      <p:sp>
        <p:nvSpPr>
          <p:cNvPr id="4" name="TextBox 4"/>
          <p:cNvSpPr txBox="1"/>
          <p:nvPr/>
        </p:nvSpPr>
        <p:spPr>
          <a:xfrm>
            <a:off x="4530841"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Whole School Expectations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7654738" y="1971299"/>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4530841"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Year 2 Expectations</a:t>
            </a:r>
          </a:p>
        </p:txBody>
      </p:sp>
      <p:sp>
        <p:nvSpPr>
          <p:cNvPr id="4" name="TextBox 4"/>
          <p:cNvSpPr txBox="1"/>
          <p:nvPr/>
        </p:nvSpPr>
        <p:spPr>
          <a:xfrm>
            <a:off x="472123" y="3141616"/>
            <a:ext cx="17343753" cy="6400800"/>
          </a:xfrm>
          <a:prstGeom prst="rect">
            <a:avLst/>
          </a:prstGeom>
        </p:spPr>
        <p:txBody>
          <a:bodyPr lIns="0" tIns="0" rIns="0" bIns="0" rtlCol="0" anchor="t">
            <a:spAutoFit/>
          </a:bodyPr>
          <a:lstStyle/>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The Year 2 curriculum is challenging and as such we have high expectations</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If your child did not pass the phonics screening in Year 1, they will resit it in the Summer term.</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Year 2 is an end of Key Stage assessment year</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Throughout the year we prepare them for their transition to junior school so we aim to make them more independent in their learning, behaviour and attitude.  We want them to be happy in school and excited to learn.</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We aim to develop successful learners, confident individuals and responsible citizens.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994416"/>
            <a:ext cx="4912579" cy="343881"/>
          </a:xfrm>
          <a:custGeom>
            <a:avLst/>
            <a:gdLst/>
            <a:ahLst/>
            <a:cxnLst/>
            <a:rect l="l" t="t" r="r" b="b"/>
            <a:pathLst>
              <a:path w="4912579" h="343881">
                <a:moveTo>
                  <a:pt x="0" y="0"/>
                </a:moveTo>
                <a:lnTo>
                  <a:pt x="4912579" y="0"/>
                </a:lnTo>
                <a:lnTo>
                  <a:pt x="4912579" y="343881"/>
                </a:lnTo>
                <a:lnTo>
                  <a:pt x="0" y="3438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Maths</a:t>
            </a:r>
          </a:p>
        </p:txBody>
      </p:sp>
      <p:sp>
        <p:nvSpPr>
          <p:cNvPr id="4" name="TextBox 4"/>
          <p:cNvSpPr txBox="1"/>
          <p:nvPr/>
        </p:nvSpPr>
        <p:spPr>
          <a:xfrm>
            <a:off x="472123" y="3675016"/>
            <a:ext cx="17343753" cy="5334000"/>
          </a:xfrm>
          <a:prstGeom prst="rect">
            <a:avLst/>
          </a:prstGeom>
        </p:spPr>
        <p:txBody>
          <a:bodyPr lIns="0" tIns="0" rIns="0" bIns="0" rtlCol="0" anchor="t">
            <a:spAutoFit/>
          </a:bodyPr>
          <a:lstStyle/>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We follow a mastery math’s approach which aims to develop both mathematical fluency and the ability to problem solve and reason.</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Our math’s sessions include mental math starters, number fluency and problem solving</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We have 10 minute daily number fluency sessions </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During the Autumn term we will start regular mental math’s tests</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If any additional support is needed we use a programme called Numberstacks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994416"/>
            <a:ext cx="4912579" cy="343881"/>
          </a:xfrm>
          <a:custGeom>
            <a:avLst/>
            <a:gdLst/>
            <a:ahLst/>
            <a:cxnLst/>
            <a:rect l="l" t="t" r="r" b="b"/>
            <a:pathLst>
              <a:path w="4912579" h="343881">
                <a:moveTo>
                  <a:pt x="0" y="0"/>
                </a:moveTo>
                <a:lnTo>
                  <a:pt x="4912579" y="0"/>
                </a:lnTo>
                <a:lnTo>
                  <a:pt x="4912579" y="343881"/>
                </a:lnTo>
                <a:lnTo>
                  <a:pt x="0" y="3438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Maths</a:t>
            </a:r>
          </a:p>
        </p:txBody>
      </p:sp>
      <p:sp>
        <p:nvSpPr>
          <p:cNvPr id="4" name="TextBox 4"/>
          <p:cNvSpPr txBox="1"/>
          <p:nvPr/>
        </p:nvSpPr>
        <p:spPr>
          <a:xfrm>
            <a:off x="472123" y="2074816"/>
            <a:ext cx="17343753" cy="8534400"/>
          </a:xfrm>
          <a:prstGeom prst="rect">
            <a:avLst/>
          </a:prstGeom>
        </p:spPr>
        <p:txBody>
          <a:bodyPr lIns="0" tIns="0" rIns="0" bIns="0" rtlCol="0" anchor="t">
            <a:spAutoFit/>
          </a:bodyPr>
          <a:lstStyle/>
          <a:p>
            <a:pPr algn="l">
              <a:lnSpc>
                <a:spcPts val="4200"/>
              </a:lnSpc>
            </a:pPr>
            <a:r>
              <a:rPr lang="en-US" sz="3500" spc="70">
                <a:solidFill>
                  <a:srgbClr val="292727"/>
                </a:solidFill>
                <a:latin typeface="Shadows Into Light Two"/>
                <a:ea typeface="Shadows Into Light Two"/>
                <a:cs typeface="Shadows Into Light Two"/>
                <a:sym typeface="Shadows Into Light Two"/>
              </a:rPr>
              <a:t>You can support your child with their math’s by:</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Playing mental math’s games including counting in different amounts forwards and backwards</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Encourage opportunities for telling the time</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Encourage opportunities for counting coins and money eg finding amounts or calculating change when shopping</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Identify, weigh or measure quantities and amounts in the kitchen or in recipes.  Looking for 2D and 3D shapes around the home.</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Play times table games (Times Table Rock Stars and Squeebles are good apps)</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994416"/>
            <a:ext cx="4912579" cy="343881"/>
          </a:xfrm>
          <a:custGeom>
            <a:avLst/>
            <a:gdLst/>
            <a:ahLst/>
            <a:cxnLst/>
            <a:rect l="l" t="t" r="r" b="b"/>
            <a:pathLst>
              <a:path w="4912579" h="343881">
                <a:moveTo>
                  <a:pt x="0" y="0"/>
                </a:moveTo>
                <a:lnTo>
                  <a:pt x="4912579" y="0"/>
                </a:lnTo>
                <a:lnTo>
                  <a:pt x="4912579" y="343881"/>
                </a:lnTo>
                <a:lnTo>
                  <a:pt x="0" y="3438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Writing</a:t>
            </a:r>
          </a:p>
        </p:txBody>
      </p:sp>
      <p:sp>
        <p:nvSpPr>
          <p:cNvPr id="4" name="TextBox 4"/>
          <p:cNvSpPr txBox="1"/>
          <p:nvPr/>
        </p:nvSpPr>
        <p:spPr>
          <a:xfrm>
            <a:off x="472123" y="3276600"/>
            <a:ext cx="17343753" cy="3733800"/>
          </a:xfrm>
          <a:prstGeom prst="rect">
            <a:avLst/>
          </a:prstGeom>
        </p:spPr>
        <p:txBody>
          <a:bodyPr lIns="0" tIns="0" rIns="0" bIns="0" rtlCol="0" anchor="t">
            <a:spAutoFit/>
          </a:bodyPr>
          <a:lstStyle/>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We follow the Talk for Writing approach to writing and aim to develop confident and independent writers</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Our texts cover a range of genres including fiction, non fiction and poetry</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Children are taught handwriting in separate daily lessons and SPAG within our English lessons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994416"/>
            <a:ext cx="4912579" cy="343881"/>
          </a:xfrm>
          <a:custGeom>
            <a:avLst/>
            <a:gdLst/>
            <a:ahLst/>
            <a:cxnLst/>
            <a:rect l="l" t="t" r="r" b="b"/>
            <a:pathLst>
              <a:path w="4912579" h="343881">
                <a:moveTo>
                  <a:pt x="0" y="0"/>
                </a:moveTo>
                <a:lnTo>
                  <a:pt x="4912579" y="0"/>
                </a:lnTo>
                <a:lnTo>
                  <a:pt x="4912579" y="343881"/>
                </a:lnTo>
                <a:lnTo>
                  <a:pt x="0" y="3438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English</a:t>
            </a:r>
          </a:p>
        </p:txBody>
      </p:sp>
      <p:sp>
        <p:nvSpPr>
          <p:cNvPr id="4" name="TextBox 4"/>
          <p:cNvSpPr txBox="1"/>
          <p:nvPr/>
        </p:nvSpPr>
        <p:spPr>
          <a:xfrm>
            <a:off x="472123" y="2383683"/>
            <a:ext cx="17644277" cy="8534400"/>
          </a:xfrm>
          <a:prstGeom prst="rect">
            <a:avLst/>
          </a:prstGeom>
        </p:spPr>
        <p:txBody>
          <a:bodyPr lIns="0" tIns="0" rIns="0" bIns="0" rtlCol="0" anchor="t">
            <a:spAutoFit/>
          </a:bodyPr>
          <a:lstStyle/>
          <a:p>
            <a:pPr algn="l">
              <a:lnSpc>
                <a:spcPts val="4200"/>
              </a:lnSpc>
            </a:pPr>
            <a:r>
              <a:rPr lang="en-US" sz="3500" spc="70">
                <a:solidFill>
                  <a:srgbClr val="292727"/>
                </a:solidFill>
                <a:latin typeface="Shadows Into Light Two"/>
                <a:ea typeface="Shadows Into Light Two"/>
                <a:cs typeface="Shadows Into Light Two"/>
                <a:sym typeface="Shadows Into Light Two"/>
              </a:rPr>
              <a:t>You can support your child with their writing by:</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Practising our common exception word lists.  We regular assess the spelling of these and will send home words that your children need to learn</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Encouraging opportunities for writing, such as letters to family or friends, shopping lists, notes or reminders, stories or poems.  Ask you child to check their spelling and punctuation</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Writing together - be a good role model for writing</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Encouraging the use of dictionary to check spelling</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Remembering that good readers become good writers!  Identify good writing features when reading (eg vocabulary, punctuation, sentence structure)</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721787"/>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Reading</a:t>
            </a:r>
          </a:p>
        </p:txBody>
      </p:sp>
      <p:sp>
        <p:nvSpPr>
          <p:cNvPr id="4" name="TextBox 4"/>
          <p:cNvSpPr txBox="1"/>
          <p:nvPr/>
        </p:nvSpPr>
        <p:spPr>
          <a:xfrm>
            <a:off x="472123" y="2111054"/>
            <a:ext cx="17343753" cy="8534400"/>
          </a:xfrm>
          <a:prstGeom prst="rect">
            <a:avLst/>
          </a:prstGeom>
        </p:spPr>
        <p:txBody>
          <a:bodyPr lIns="0" tIns="0" rIns="0" bIns="0" rtlCol="0" anchor="t">
            <a:spAutoFit/>
          </a:bodyPr>
          <a:lstStyle/>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Children on decodable books will read the book 3 times at school before they bring it home.  Those children who have moved on from decodable books will read twice a week in our daily guided reading sessions.</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The children have a wide range of opportunities to read throughout the day</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Current guidance is that children should be reading their books with 90% fluency and  that repetition of books will aid this.  This means that children will be read within their reading level until they are secure in their knowledge of the next phonemes and tricky words.  We will continue to monitor and assess the children’s phoneme and tricky word knowledge and will progress them onto the next reading level when they are secure and have the correct level of fluency.</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Children will be issued with new books on a Friday and must bring them into school every day. Please continue to fill in your child’s reading diary, as it is important to have an insight into how they read at home </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Children will also bring home a sharing book and a library book for you to share and enjoy together.       </a:t>
            </a:r>
          </a:p>
          <a:p>
            <a:pPr algn="l">
              <a:lnSpc>
                <a:spcPts val="4200"/>
              </a:lnSpc>
            </a:pPr>
            <a:r>
              <a:rPr lang="en-US" sz="3500" spc="70">
                <a:solidFill>
                  <a:srgbClr val="292727"/>
                </a:solidFill>
                <a:latin typeface="Shadows Into Light Two"/>
                <a:ea typeface="Shadows Into Light Two"/>
                <a:cs typeface="Shadows Into Light Two"/>
                <a:sym typeface="Shadows Into Light Two"/>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721787"/>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Reading - continued</a:t>
            </a:r>
          </a:p>
        </p:txBody>
      </p:sp>
      <p:sp>
        <p:nvSpPr>
          <p:cNvPr id="4" name="TextBox 4"/>
          <p:cNvSpPr txBox="1"/>
          <p:nvPr/>
        </p:nvSpPr>
        <p:spPr>
          <a:xfrm>
            <a:off x="381000" y="2236440"/>
            <a:ext cx="17343753" cy="8079135"/>
          </a:xfrm>
          <a:prstGeom prst="rect">
            <a:avLst/>
          </a:prstGeom>
        </p:spPr>
        <p:txBody>
          <a:bodyPr lIns="0" tIns="0" rIns="0" bIns="0" rtlCol="0" anchor="t">
            <a:spAutoFit/>
          </a:bodyPr>
          <a:lstStyle/>
          <a:p>
            <a:pPr marL="377826" lvl="1" algn="l">
              <a:lnSpc>
                <a:spcPts val="4200"/>
              </a:lnSpc>
            </a:pPr>
            <a:r>
              <a:rPr lang="en-US" sz="3500" spc="70" dirty="0">
                <a:solidFill>
                  <a:srgbClr val="292727"/>
                </a:solidFill>
                <a:latin typeface="Shadows Into Light Two"/>
                <a:ea typeface="Shadows Into Light Two"/>
                <a:cs typeface="Shadows Into Light Two"/>
                <a:sym typeface="Shadows Into Light Two"/>
              </a:rPr>
              <a:t>You can support your child with their reading by:</a:t>
            </a:r>
          </a:p>
          <a:p>
            <a:pPr marL="377826" lvl="1" algn="l">
              <a:lnSpc>
                <a:spcPts val="4200"/>
              </a:lnSpc>
            </a:pPr>
            <a:endParaRPr lang="en-US" sz="3500" spc="70" dirty="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Listening to your child every day</a:t>
            </a: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Enjoying stories together - reading to your child is just as important as them reading to you</a:t>
            </a: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Talk about the story - before, during and after.  Discuss the plot, characters, feelings, actions, how it makes you feel, predict what might happen and encourage your child to have their own opinions </a:t>
            </a: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Look up definitions of words together - you could use a dictionary, the internet or an app on a phone or tablet </a:t>
            </a: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All reading is invaluable- it doesn’t have to just be stories.  Reading can involve anything from fiction, non-fiction, poetry, newspapers. magazines, football programs and TV guides</a:t>
            </a: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use the swap box whenever you want.  These are under the covered areas for both classes to use. Bring an old book and swap it for an exciting new read!       </a:t>
            </a:r>
          </a:p>
          <a:p>
            <a:pPr algn="l">
              <a:lnSpc>
                <a:spcPts val="4200"/>
              </a:lnSpc>
            </a:pPr>
            <a:endParaRPr lang="en-US" sz="3500" spc="70" dirty="0">
              <a:solidFill>
                <a:srgbClr val="292727"/>
              </a:solidFill>
              <a:latin typeface="Shadows Into Light Two"/>
              <a:ea typeface="Shadows Into Light Two"/>
              <a:cs typeface="Shadows Into Light Two"/>
              <a:sym typeface="Shadows Into Light Tw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721787"/>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472123" y="2911154"/>
            <a:ext cx="17343753" cy="6934200"/>
          </a:xfrm>
          <a:prstGeom prst="rect">
            <a:avLst/>
          </a:prstGeom>
        </p:spPr>
        <p:txBody>
          <a:bodyPr lIns="0" tIns="0" rIns="0" bIns="0" rtlCol="0" anchor="t">
            <a:spAutoFit/>
          </a:bodyPr>
          <a:lstStyle/>
          <a:p>
            <a:pPr algn="l">
              <a:lnSpc>
                <a:spcPts val="4200"/>
              </a:lnSpc>
            </a:pPr>
            <a:r>
              <a:rPr lang="en-US" sz="3500" spc="70" dirty="0">
                <a:solidFill>
                  <a:srgbClr val="292727"/>
                </a:solidFill>
                <a:latin typeface="Shadows Into Light Two"/>
                <a:ea typeface="Shadows Into Light Two"/>
                <a:cs typeface="Shadows Into Light Two"/>
                <a:sym typeface="Shadows Into Light Two"/>
              </a:rPr>
              <a:t>We are lucy enough to have a phonetically decodable reading scheme.</a:t>
            </a:r>
          </a:p>
          <a:p>
            <a:pPr algn="l">
              <a:lnSpc>
                <a:spcPts val="4200"/>
              </a:lnSpc>
            </a:pPr>
            <a:endParaRPr lang="en-US" sz="3500" spc="70" dirty="0">
              <a:solidFill>
                <a:srgbClr val="292727"/>
              </a:solidFill>
              <a:latin typeface="Shadows Into Light Two"/>
              <a:ea typeface="Shadows Into Light Two"/>
              <a:cs typeface="Shadows Into Light Two"/>
              <a:sym typeface="Shadows Into Light Two"/>
            </a:endParaRPr>
          </a:p>
          <a:p>
            <a:pPr algn="l">
              <a:lnSpc>
                <a:spcPts val="4200"/>
              </a:lnSpc>
            </a:pPr>
            <a:r>
              <a:rPr lang="en-US" sz="3500" spc="70" dirty="0">
                <a:solidFill>
                  <a:srgbClr val="292727"/>
                </a:solidFill>
                <a:latin typeface="Shadows Into Light Two"/>
                <a:ea typeface="Shadows Into Light Two"/>
                <a:cs typeface="Shadows Into Light Two"/>
                <a:sym typeface="Shadows Into Light Two"/>
              </a:rPr>
              <a:t>Inside the front cover you will find:</a:t>
            </a: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Phonemes to </a:t>
            </a:r>
            <a:r>
              <a:rPr lang="en-US" sz="3500" spc="70" dirty="0" err="1">
                <a:solidFill>
                  <a:srgbClr val="292727"/>
                </a:solidFill>
                <a:latin typeface="Shadows Into Light Two"/>
                <a:ea typeface="Shadows Into Light Two"/>
                <a:cs typeface="Shadows Into Light Two"/>
                <a:sym typeface="Shadows Into Light Two"/>
              </a:rPr>
              <a:t>practise</a:t>
            </a:r>
            <a:endParaRPr lang="en-US" sz="3500" spc="70" dirty="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Words to blend together</a:t>
            </a: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Common exception words to </a:t>
            </a:r>
            <a:r>
              <a:rPr lang="en-US" sz="3500" spc="70" dirty="0" err="1">
                <a:solidFill>
                  <a:srgbClr val="292727"/>
                </a:solidFill>
                <a:latin typeface="Shadows Into Light Two"/>
                <a:ea typeface="Shadows Into Light Two"/>
                <a:cs typeface="Shadows Into Light Two"/>
                <a:sym typeface="Shadows Into Light Two"/>
              </a:rPr>
              <a:t>practise</a:t>
            </a:r>
            <a:endParaRPr lang="en-US" sz="3500" spc="70" dirty="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Words that you can discuss the meaning off</a:t>
            </a:r>
          </a:p>
          <a:p>
            <a:pPr algn="l">
              <a:lnSpc>
                <a:spcPts val="4200"/>
              </a:lnSpc>
            </a:pPr>
            <a:endParaRPr lang="en-US" sz="3500" spc="70" dirty="0">
              <a:solidFill>
                <a:srgbClr val="292727"/>
              </a:solidFill>
              <a:latin typeface="Shadows Into Light Two"/>
              <a:ea typeface="Shadows Into Light Two"/>
              <a:cs typeface="Shadows Into Light Two"/>
              <a:sym typeface="Shadows Into Light Two"/>
            </a:endParaRPr>
          </a:p>
          <a:p>
            <a:pPr algn="l">
              <a:lnSpc>
                <a:spcPts val="4200"/>
              </a:lnSpc>
            </a:pPr>
            <a:r>
              <a:rPr lang="en-US" sz="3500" spc="70" dirty="0">
                <a:solidFill>
                  <a:srgbClr val="292727"/>
                </a:solidFill>
                <a:latin typeface="Shadows Into Light Two"/>
                <a:ea typeface="Shadows Into Light Two"/>
                <a:cs typeface="Shadows Into Light Two"/>
                <a:sym typeface="Shadows Into Light Two"/>
              </a:rPr>
              <a:t>Inside the back cover you will find:</a:t>
            </a: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Vocabulary to </a:t>
            </a:r>
            <a:r>
              <a:rPr lang="en-US" sz="3500" spc="70" dirty="0" err="1">
                <a:solidFill>
                  <a:srgbClr val="292727"/>
                </a:solidFill>
                <a:latin typeface="Shadows Into Light Two"/>
                <a:ea typeface="Shadows Into Light Two"/>
                <a:cs typeface="Shadows Into Light Two"/>
                <a:sym typeface="Shadows Into Light Two"/>
              </a:rPr>
              <a:t>practise</a:t>
            </a:r>
            <a:endParaRPr lang="en-US" sz="3500" spc="70" dirty="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dirty="0">
                <a:solidFill>
                  <a:srgbClr val="292727"/>
                </a:solidFill>
                <a:latin typeface="Shadows Into Light Two"/>
                <a:ea typeface="Shadows Into Light Two"/>
                <a:cs typeface="Shadows Into Light Two"/>
                <a:sym typeface="Shadows Into Light Two"/>
              </a:rPr>
              <a:t>Comprehension questions to ask</a:t>
            </a:r>
          </a:p>
          <a:p>
            <a:pPr algn="l">
              <a:lnSpc>
                <a:spcPts val="4200"/>
              </a:lnSpc>
            </a:pPr>
            <a:endParaRPr lang="en-US" sz="3500" spc="70" dirty="0">
              <a:solidFill>
                <a:srgbClr val="292727"/>
              </a:solidFill>
              <a:latin typeface="Shadows Into Light Two"/>
              <a:ea typeface="Shadows Into Light Two"/>
              <a:cs typeface="Shadows Into Light Two"/>
              <a:sym typeface="Shadows Into Light Two"/>
            </a:endParaRPr>
          </a:p>
          <a:p>
            <a:pPr algn="l">
              <a:lnSpc>
                <a:spcPts val="4200"/>
              </a:lnSpc>
            </a:pPr>
            <a:r>
              <a:rPr lang="en-US" sz="3500" spc="70" dirty="0">
                <a:solidFill>
                  <a:srgbClr val="292727"/>
                </a:solidFill>
                <a:latin typeface="Shadows Into Light Two"/>
                <a:ea typeface="Shadows Into Light Two"/>
                <a:cs typeface="Shadows Into Light Two"/>
                <a:sym typeface="Shadows Into Light Two"/>
              </a:rPr>
              <a:t>These books go up to turquoise level and then children will move on to banded books    </a:t>
            </a:r>
          </a:p>
        </p:txBody>
      </p:sp>
      <p:sp>
        <p:nvSpPr>
          <p:cNvPr id="4" name="Freeform 4"/>
          <p:cNvSpPr/>
          <p:nvPr/>
        </p:nvSpPr>
        <p:spPr>
          <a:xfrm>
            <a:off x="10813171" y="3959947"/>
            <a:ext cx="7017496" cy="3540358"/>
          </a:xfrm>
          <a:custGeom>
            <a:avLst/>
            <a:gdLst/>
            <a:ahLst/>
            <a:cxnLst/>
            <a:rect l="l" t="t" r="r" b="b"/>
            <a:pathLst>
              <a:path w="7017496" h="3540358">
                <a:moveTo>
                  <a:pt x="0" y="0"/>
                </a:moveTo>
                <a:lnTo>
                  <a:pt x="7017496" y="0"/>
                </a:lnTo>
                <a:lnTo>
                  <a:pt x="7017496" y="3540358"/>
                </a:lnTo>
                <a:lnTo>
                  <a:pt x="0" y="3540358"/>
                </a:lnTo>
                <a:lnTo>
                  <a:pt x="0" y="0"/>
                </a:lnTo>
                <a:close/>
              </a:path>
            </a:pathLst>
          </a:custGeom>
          <a:blipFill>
            <a:blip r:embed="rId4"/>
            <a:stretch>
              <a:fillRect/>
            </a:stretch>
          </a:blipFill>
        </p:spPr>
      </p:sp>
      <p:sp>
        <p:nvSpPr>
          <p:cNvPr id="5" name="TextBox 5"/>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Reading - continued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721787"/>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4453243" y="5329504"/>
            <a:ext cx="8338086" cy="4658905"/>
          </a:xfrm>
          <a:custGeom>
            <a:avLst/>
            <a:gdLst/>
            <a:ahLst/>
            <a:cxnLst/>
            <a:rect l="l" t="t" r="r" b="b"/>
            <a:pathLst>
              <a:path w="8338086" h="4658905">
                <a:moveTo>
                  <a:pt x="0" y="0"/>
                </a:moveTo>
                <a:lnTo>
                  <a:pt x="8338085" y="0"/>
                </a:lnTo>
                <a:lnTo>
                  <a:pt x="8338085" y="4658905"/>
                </a:lnTo>
                <a:lnTo>
                  <a:pt x="0" y="4658905"/>
                </a:lnTo>
                <a:lnTo>
                  <a:pt x="0" y="0"/>
                </a:lnTo>
                <a:close/>
              </a:path>
            </a:pathLst>
          </a:custGeom>
          <a:blipFill>
            <a:blip r:embed="rId4"/>
            <a:stretch>
              <a:fillRect/>
            </a:stretch>
          </a:blipFill>
        </p:spPr>
      </p:sp>
      <p:sp>
        <p:nvSpPr>
          <p:cNvPr id="4" name="TextBox 4"/>
          <p:cNvSpPr txBox="1"/>
          <p:nvPr/>
        </p:nvSpPr>
        <p:spPr>
          <a:xfrm>
            <a:off x="472123" y="2652979"/>
            <a:ext cx="17343753" cy="2133600"/>
          </a:xfrm>
          <a:prstGeom prst="rect">
            <a:avLst/>
          </a:prstGeom>
        </p:spPr>
        <p:txBody>
          <a:bodyPr lIns="0" tIns="0" rIns="0" bIns="0" rtlCol="0" anchor="t">
            <a:spAutoFit/>
          </a:bodyPr>
          <a:lstStyle/>
          <a:p>
            <a:pPr algn="l">
              <a:lnSpc>
                <a:spcPts val="4200"/>
              </a:lnSpc>
            </a:pPr>
            <a:r>
              <a:rPr lang="en-US" sz="3500" spc="70">
                <a:solidFill>
                  <a:srgbClr val="292727"/>
                </a:solidFill>
                <a:latin typeface="Shadows Into Light Two"/>
                <a:ea typeface="Shadows Into Light Two"/>
                <a:cs typeface="Shadows Into Light Two"/>
                <a:sym typeface="Shadows Into Light Two"/>
              </a:rPr>
              <a:t>If you are unsure of the pronunciations of any of the phonemes please do ask us or watch the pronunciation video.</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algn="l">
              <a:lnSpc>
                <a:spcPts val="4200"/>
              </a:lnSpc>
            </a:pPr>
            <a:r>
              <a:rPr lang="en-US" sz="3500" spc="70">
                <a:solidFill>
                  <a:srgbClr val="292727"/>
                </a:solidFill>
                <a:latin typeface="Shadows Into Light Two"/>
                <a:ea typeface="Shadows Into Light Two"/>
                <a:cs typeface="Shadows Into Light Two"/>
                <a:sym typeface="Shadows Into Light Two"/>
              </a:rPr>
              <a:t> https://youtu.be/TTe5_EeOBHQ</a:t>
            </a:r>
          </a:p>
        </p:txBody>
      </p:sp>
      <p:sp>
        <p:nvSpPr>
          <p:cNvPr id="5" name="TextBox 5"/>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Reading - continued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7654738" y="1971299"/>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aphicFrame>
        <p:nvGraphicFramePr>
          <p:cNvPr id="3" name="Table 3"/>
          <p:cNvGraphicFramePr>
            <a:graphicFrameLocks noGrp="1"/>
          </p:cNvGraphicFramePr>
          <p:nvPr/>
        </p:nvGraphicFramePr>
        <p:xfrm>
          <a:off x="608676" y="2143239"/>
          <a:ext cx="17463641" cy="6877050"/>
        </p:xfrm>
        <a:graphic>
          <a:graphicData uri="http://schemas.openxmlformats.org/drawingml/2006/table">
            <a:tbl>
              <a:tblPr/>
              <a:tblGrid>
                <a:gridCol w="4084556">
                  <a:extLst>
                    <a:ext uri="{9D8B030D-6E8A-4147-A177-3AD203B41FA5}">
                      <a16:colId xmlns:a16="http://schemas.microsoft.com/office/drawing/2014/main" val="20000"/>
                    </a:ext>
                  </a:extLst>
                </a:gridCol>
                <a:gridCol w="4767953">
                  <a:extLst>
                    <a:ext uri="{9D8B030D-6E8A-4147-A177-3AD203B41FA5}">
                      <a16:colId xmlns:a16="http://schemas.microsoft.com/office/drawing/2014/main" val="20001"/>
                    </a:ext>
                  </a:extLst>
                </a:gridCol>
                <a:gridCol w="8611132">
                  <a:extLst>
                    <a:ext uri="{9D8B030D-6E8A-4147-A177-3AD203B41FA5}">
                      <a16:colId xmlns:a16="http://schemas.microsoft.com/office/drawing/2014/main" val="20002"/>
                    </a:ext>
                  </a:extLst>
                </a:gridCol>
              </a:tblGrid>
              <a:tr h="1388819">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Speaking and listening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Daily</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Talk to your child and ask questions about their day at school.  Ask your child to share 3 facts they have learnt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829410">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Reading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Daily 15 minutes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Sharing a reading book, talking about what they have read, asking questions.  Encourage your child  to use their skills of inference and deduction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88819">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Handwriting</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Weekly 10 minutes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Practising correct letter formation in preparation for using joined hand writing. This will be sent home on a Friday</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270001">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Maths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Weekly 20 minutes</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3499"/>
                        </a:lnSpc>
                        <a:defRPr/>
                      </a:pPr>
                      <a:r>
                        <a:rPr lang="en-US" sz="2499">
                          <a:solidFill>
                            <a:srgbClr val="000000"/>
                          </a:solidFill>
                          <a:latin typeface="Shadows Into Light Two"/>
                          <a:ea typeface="Shadows Into Light Two"/>
                          <a:cs typeface="Shadows Into Light Two"/>
                          <a:sym typeface="Shadows Into Light Two"/>
                        </a:rPr>
                        <a:t>A shared activity supporting and consolidating topics taught in class. This will be sent home on a Friday.  Times table activities will be sent home after at the end of September.  These will be assessed in class </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TextBox 4"/>
          <p:cNvSpPr txBox="1"/>
          <p:nvPr/>
        </p:nvSpPr>
        <p:spPr>
          <a:xfrm>
            <a:off x="4530841" y="381000"/>
            <a:ext cx="10539607"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Homework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721787"/>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Curriculum Enhancement</a:t>
            </a:r>
          </a:p>
        </p:txBody>
      </p:sp>
      <p:sp>
        <p:nvSpPr>
          <p:cNvPr id="4" name="TextBox 4"/>
          <p:cNvSpPr txBox="1"/>
          <p:nvPr/>
        </p:nvSpPr>
        <p:spPr>
          <a:xfrm>
            <a:off x="472123" y="3444554"/>
            <a:ext cx="17343753" cy="5867400"/>
          </a:xfrm>
          <a:prstGeom prst="rect">
            <a:avLst/>
          </a:prstGeom>
        </p:spPr>
        <p:txBody>
          <a:bodyPr lIns="0" tIns="0" rIns="0" bIns="0" rtlCol="0" anchor="t">
            <a:spAutoFit/>
          </a:bodyPr>
          <a:lstStyle/>
          <a:p>
            <a:pPr algn="l">
              <a:lnSpc>
                <a:spcPts val="4200"/>
              </a:lnSpc>
            </a:pPr>
            <a:r>
              <a:rPr lang="en-US" sz="3500" spc="70">
                <a:solidFill>
                  <a:srgbClr val="292727"/>
                </a:solidFill>
                <a:latin typeface="Shadows Into Light Two"/>
                <a:ea typeface="Shadows Into Light Two"/>
                <a:cs typeface="Shadows Into Light Two"/>
                <a:sym typeface="Shadows Into Light Two"/>
              </a:rPr>
              <a:t>During the year your children will participate in a variety of activities to enhance the National Curriculum.  These will include:</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Library skills</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Dance Woking</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External trip to Painshill Park</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Drama workshops and theatre groups</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Feeling Good Week, Enrichment week, Book Week</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Fitness workshops</a:t>
            </a:r>
          </a:p>
          <a:p>
            <a:pPr marL="755651" lvl="1" indent="-377825" algn="l">
              <a:lnSpc>
                <a:spcPts val="4200"/>
              </a:lnSpc>
              <a:buFont typeface="Arial"/>
              <a:buChar char="•"/>
            </a:pPr>
            <a:r>
              <a:rPr lang="en-US" sz="3500" spc="70">
                <a:solidFill>
                  <a:srgbClr val="292727"/>
                </a:solidFill>
                <a:latin typeface="Shadows Into Light Two"/>
                <a:ea typeface="Shadows Into Light Two"/>
                <a:cs typeface="Shadows Into Light Two"/>
                <a:sym typeface="Shadows Into Light Two"/>
              </a:rPr>
              <a:t>Specialist visitors - The Bug Man, Dr Metcalfe, The Puzzle Company  </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5897833" y="1721787"/>
            <a:ext cx="4912579" cy="343881"/>
          </a:xfrm>
          <a:custGeom>
            <a:avLst/>
            <a:gdLst/>
            <a:ahLst/>
            <a:cxnLst/>
            <a:rect l="l" t="t" r="r" b="b"/>
            <a:pathLst>
              <a:path w="4912579" h="343881">
                <a:moveTo>
                  <a:pt x="0" y="0"/>
                </a:moveTo>
                <a:lnTo>
                  <a:pt x="4912579" y="0"/>
                </a:lnTo>
                <a:lnTo>
                  <a:pt x="4912579"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496530" y="381000"/>
            <a:ext cx="12251511" cy="12954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Extra Fun !</a:t>
            </a:r>
          </a:p>
        </p:txBody>
      </p:sp>
      <p:sp>
        <p:nvSpPr>
          <p:cNvPr id="4" name="TextBox 4"/>
          <p:cNvSpPr txBox="1"/>
          <p:nvPr/>
        </p:nvSpPr>
        <p:spPr>
          <a:xfrm>
            <a:off x="472123" y="3977954"/>
            <a:ext cx="17343753" cy="4800600"/>
          </a:xfrm>
          <a:prstGeom prst="rect">
            <a:avLst/>
          </a:prstGeom>
        </p:spPr>
        <p:txBody>
          <a:bodyPr lIns="0" tIns="0" rIns="0" bIns="0" rtlCol="0" anchor="t">
            <a:spAutoFit/>
          </a:bodyPr>
          <a:lstStyle/>
          <a:p>
            <a:pPr algn="l">
              <a:lnSpc>
                <a:spcPts val="4200"/>
              </a:lnSpc>
            </a:pPr>
            <a:r>
              <a:rPr lang="en-US" sz="3500" spc="70">
                <a:solidFill>
                  <a:srgbClr val="292727"/>
                </a:solidFill>
                <a:latin typeface="Shadows Into Light Two"/>
                <a:ea typeface="Shadows Into Light Two"/>
                <a:cs typeface="Shadows Into Light Two"/>
                <a:sym typeface="Shadows Into Light Two"/>
              </a:rPr>
              <a:t>Each week a child will be chosen to take home a Physifun Bag. These bags will give the children the chance to try some different games at home with their family, with all the equipment provided in the bags. Please record what you do as the children will share in the class.</a:t>
            </a:r>
          </a:p>
          <a:p>
            <a:pPr algn="l">
              <a:lnSpc>
                <a:spcPts val="4200"/>
              </a:lnSpc>
            </a:pPr>
            <a:endParaRPr lang="en-US" sz="3500" spc="70">
              <a:solidFill>
                <a:srgbClr val="292727"/>
              </a:solidFill>
              <a:latin typeface="Shadows Into Light Two"/>
              <a:ea typeface="Shadows Into Light Two"/>
              <a:cs typeface="Shadows Into Light Two"/>
              <a:sym typeface="Shadows Into Light Two"/>
            </a:endParaRPr>
          </a:p>
          <a:p>
            <a:pPr algn="l">
              <a:lnSpc>
                <a:spcPts val="4200"/>
              </a:lnSpc>
            </a:pPr>
            <a:r>
              <a:rPr lang="en-US" sz="3500" spc="70">
                <a:solidFill>
                  <a:srgbClr val="292727"/>
                </a:solidFill>
                <a:latin typeface="Shadows Into Light Two"/>
                <a:ea typeface="Shadows Into Light Two"/>
                <a:cs typeface="Shadows Into Light Two"/>
                <a:sym typeface="Shadows Into Light Two"/>
              </a:rPr>
              <a:t>The children will also have the opportunity to take home a Bedtime Book Bag.  Share a book with your children whilst they snuggle up with our reading owls and drink of yummy hot chocolate</a:t>
            </a:r>
          </a:p>
          <a:p>
            <a:pPr algn="l">
              <a:lnSpc>
                <a:spcPts val="4200"/>
              </a:lnSpc>
            </a:pPr>
            <a:r>
              <a:rPr lang="en-US" sz="3500" spc="70">
                <a:solidFill>
                  <a:srgbClr val="292727"/>
                </a:solidFill>
                <a:latin typeface="Shadows Into Light Two"/>
                <a:ea typeface="Shadows Into Light Two"/>
                <a:cs typeface="Shadows Into Light Two"/>
                <a:sym typeface="Shadows Into Light Two"/>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63566">
            <a:off x="6179132" y="7570433"/>
            <a:ext cx="4912579" cy="343881"/>
          </a:xfrm>
          <a:custGeom>
            <a:avLst/>
            <a:gdLst/>
            <a:ahLst/>
            <a:cxnLst/>
            <a:rect l="l" t="t" r="r" b="b"/>
            <a:pathLst>
              <a:path w="4912579" h="343881">
                <a:moveTo>
                  <a:pt x="0" y="0"/>
                </a:moveTo>
                <a:lnTo>
                  <a:pt x="4912580" y="0"/>
                </a:lnTo>
                <a:lnTo>
                  <a:pt x="4912580" y="343880"/>
                </a:lnTo>
                <a:lnTo>
                  <a:pt x="0" y="3438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2820170" y="3200400"/>
            <a:ext cx="12251511" cy="3886200"/>
          </a:xfrm>
          <a:prstGeom prst="rect">
            <a:avLst/>
          </a:prstGeom>
        </p:spPr>
        <p:txBody>
          <a:bodyPr lIns="0" tIns="0" rIns="0" bIns="0" rtlCol="0" anchor="t">
            <a:spAutoFit/>
          </a:bodyPr>
          <a:lstStyle/>
          <a:p>
            <a:pPr algn="ctr">
              <a:lnSpc>
                <a:spcPts val="10200"/>
              </a:lnSpc>
            </a:pPr>
            <a:r>
              <a:rPr lang="en-US" sz="8500" spc="170">
                <a:solidFill>
                  <a:srgbClr val="292727"/>
                </a:solidFill>
                <a:latin typeface="Shadows Into Light Two"/>
                <a:ea typeface="Shadows Into Light Two"/>
                <a:cs typeface="Shadows Into Light Two"/>
                <a:sym typeface="Shadows Into Light Two"/>
              </a:rPr>
              <a:t>We are looking forward to working with you and your children </a:t>
            </a:r>
          </a:p>
        </p:txBody>
      </p:sp>
      <p:sp>
        <p:nvSpPr>
          <p:cNvPr id="4" name="Freeform 4"/>
          <p:cNvSpPr/>
          <p:nvPr/>
        </p:nvSpPr>
        <p:spPr>
          <a:xfrm rot="-1062391">
            <a:off x="378404" y="490014"/>
            <a:ext cx="2379813" cy="2859024"/>
          </a:xfrm>
          <a:custGeom>
            <a:avLst/>
            <a:gdLst/>
            <a:ahLst/>
            <a:cxnLst/>
            <a:rect l="l" t="t" r="r" b="b"/>
            <a:pathLst>
              <a:path w="2379813" h="2859024">
                <a:moveTo>
                  <a:pt x="0" y="0"/>
                </a:moveTo>
                <a:lnTo>
                  <a:pt x="2379813" y="0"/>
                </a:lnTo>
                <a:lnTo>
                  <a:pt x="2379813" y="2859024"/>
                </a:lnTo>
                <a:lnTo>
                  <a:pt x="0" y="2859024"/>
                </a:lnTo>
                <a:lnTo>
                  <a:pt x="0" y="0"/>
                </a:lnTo>
                <a:close/>
              </a:path>
            </a:pathLst>
          </a:custGeom>
          <a:blipFill>
            <a:blip r:embed="rId4"/>
            <a:stretch>
              <a:fillRect/>
            </a:stretch>
          </a:blipFill>
        </p:spPr>
      </p:sp>
      <p:sp>
        <p:nvSpPr>
          <p:cNvPr id="5" name="Freeform 5"/>
          <p:cNvSpPr/>
          <p:nvPr/>
        </p:nvSpPr>
        <p:spPr>
          <a:xfrm rot="2188872">
            <a:off x="14923577" y="586337"/>
            <a:ext cx="2851097" cy="2666378"/>
          </a:xfrm>
          <a:custGeom>
            <a:avLst/>
            <a:gdLst/>
            <a:ahLst/>
            <a:cxnLst/>
            <a:rect l="l" t="t" r="r" b="b"/>
            <a:pathLst>
              <a:path w="2851097" h="2666378">
                <a:moveTo>
                  <a:pt x="0" y="0"/>
                </a:moveTo>
                <a:lnTo>
                  <a:pt x="2851097" y="0"/>
                </a:lnTo>
                <a:lnTo>
                  <a:pt x="2851097" y="2666378"/>
                </a:lnTo>
                <a:lnTo>
                  <a:pt x="0" y="2666378"/>
                </a:lnTo>
                <a:lnTo>
                  <a:pt x="0" y="0"/>
                </a:lnTo>
                <a:close/>
              </a:path>
            </a:pathLst>
          </a:custGeom>
          <a:blipFill>
            <a:blip r:embed="rId5"/>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1321</Words>
  <Application>Microsoft Office PowerPoint</Application>
  <PresentationFormat>Custom</PresentationFormat>
  <Paragraphs>185</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Shadows Into Light Two</vt:lpstr>
      <vt:lpstr>Calibri</vt:lpstr>
      <vt:lpstr>Public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Janine Bond</dc:creator>
  <cp:lastModifiedBy>Janine Bond</cp:lastModifiedBy>
  <cp:revision>2</cp:revision>
  <dcterms:created xsi:type="dcterms:W3CDTF">2006-08-16T00:00:00Z</dcterms:created>
  <dcterms:modified xsi:type="dcterms:W3CDTF">2024-09-11T21:16:38Z</dcterms:modified>
  <dc:identifier>DAGP7Ce-rPM</dc:identifier>
</cp:coreProperties>
</file>