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80" r:id="rId2"/>
    <p:sldId id="292" r:id="rId3"/>
    <p:sldId id="319" r:id="rId4"/>
    <p:sldId id="320" r:id="rId5"/>
    <p:sldId id="263" r:id="rId6"/>
    <p:sldId id="264" r:id="rId7"/>
    <p:sldId id="317" r:id="rId8"/>
    <p:sldId id="287" r:id="rId9"/>
    <p:sldId id="284" r:id="rId10"/>
    <p:sldId id="288" r:id="rId11"/>
    <p:sldId id="285" r:id="rId12"/>
    <p:sldId id="286" r:id="rId13"/>
    <p:sldId id="289" r:id="rId14"/>
    <p:sldId id="290" r:id="rId15"/>
    <p:sldId id="291" r:id="rId16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595" tIns="45798" rIns="91595" bIns="45798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3" y="0"/>
            <a:ext cx="2946347" cy="496491"/>
          </a:xfrm>
          <a:prstGeom prst="rect">
            <a:avLst/>
          </a:prstGeom>
        </p:spPr>
        <p:txBody>
          <a:bodyPr vert="horz" lIns="91595" tIns="45798" rIns="91595" bIns="45798" rtlCol="0"/>
          <a:lstStyle>
            <a:lvl1pPr algn="r">
              <a:defRPr sz="1200"/>
            </a:lvl1pPr>
          </a:lstStyle>
          <a:p>
            <a:fld id="{7706BDE6-A585-4987-94C5-00A835E7F06D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595" tIns="45798" rIns="91595" bIns="45798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3" y="9431599"/>
            <a:ext cx="2946347" cy="496491"/>
          </a:xfrm>
          <a:prstGeom prst="rect">
            <a:avLst/>
          </a:prstGeom>
        </p:spPr>
        <p:txBody>
          <a:bodyPr vert="horz" lIns="91595" tIns="45798" rIns="91595" bIns="45798" rtlCol="0" anchor="b"/>
          <a:lstStyle>
            <a:lvl1pPr algn="r">
              <a:defRPr sz="1200"/>
            </a:lvl1pPr>
          </a:lstStyle>
          <a:p>
            <a:fld id="{FF0D9EFF-6D29-4F66-B09A-060474523B1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75067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1CA28-097C-46D5-B72B-C1EEB9788E18}" type="datetimeFigureOut">
              <a:rPr lang="en-GB" smtClean="0"/>
              <a:t>29/06/2026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88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FBFEA1-2F35-4CBE-902D-A501F28C1F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4978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6ECF8-7ECE-4C45-B2FE-0CA569377C0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2592288"/>
          </a:xfrm>
        </p:spPr>
        <p:txBody>
          <a:bodyPr anchor="t"/>
          <a:lstStyle/>
          <a:p>
            <a:r>
              <a:rPr lang="en-GB" u="sng" dirty="0">
                <a:latin typeface="Comic Sans MS" panose="030F0702030302020204" pitchFamily="66" charset="0"/>
              </a:rPr>
              <a:t>Trumps Green Infant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9036496" cy="4713387"/>
          </a:xfrm>
        </p:spPr>
        <p:txBody>
          <a:bodyPr/>
          <a:lstStyle/>
          <a:p>
            <a:pPr algn="ctr">
              <a:buNone/>
            </a:pPr>
            <a:r>
              <a:rPr lang="en-GB" dirty="0">
                <a:latin typeface="Comic Sans MS" panose="030F0702030302020204" pitchFamily="66" charset="0"/>
              </a:rPr>
              <a:t>Our children have the world in their hands</a:t>
            </a:r>
          </a:p>
          <a:p>
            <a:pPr algn="ctr">
              <a:buNone/>
            </a:pPr>
            <a:r>
              <a:rPr lang="en-GB" dirty="0">
                <a:latin typeface="Comic Sans MS" panose="030F0702030302020204" pitchFamily="66" charset="0"/>
              </a:rPr>
              <a:t>and we wish them to reach for the stars</a:t>
            </a:r>
          </a:p>
          <a:p>
            <a:pPr algn="ctr">
              <a:buNone/>
            </a:pPr>
            <a:r>
              <a:rPr lang="en-GB" dirty="0">
                <a:latin typeface="Comic Sans MS" panose="030F0702030302020204" pitchFamily="66" charset="0"/>
              </a:rPr>
              <a:t>There are no ceilings</a:t>
            </a:r>
          </a:p>
        </p:txBody>
      </p:sp>
      <p:pic>
        <p:nvPicPr>
          <p:cNvPr id="1026" name="Picture 2" descr="Reach for the Stars | Poe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887" y="3284984"/>
            <a:ext cx="2614225" cy="338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584175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What will the world be like when your children are 18?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916832"/>
            <a:ext cx="7918648" cy="494116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This is unknown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Therefore we need to prepare children for life whatever that may look like</a:t>
            </a:r>
          </a:p>
        </p:txBody>
      </p:sp>
      <p:pic>
        <p:nvPicPr>
          <p:cNvPr id="5" name="Picture 4" descr="http://www.waterlooregionmuseum.com/media/10334/earth-da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2896" y="3573016"/>
            <a:ext cx="4104456" cy="295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583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C67C8-AE53-174F-CFC0-982756B2C9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1152127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Context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A891D1-F16A-038E-DCBC-E7AC125C55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7544" y="1196752"/>
            <a:ext cx="8136904" cy="4896544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visit all your children in their nursery pre school setting to start our journey of getting to know your child and also you as parents and carers.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ensure your children have opportunities to visit us prior to September with a play and stay session after school and also a morning session within their future classroom.</a:t>
            </a:r>
          </a:p>
        </p:txBody>
      </p:sp>
    </p:spTree>
    <p:extLst>
      <p:ext uri="{BB962C8B-B14F-4D97-AF65-F5344CB8AC3E}">
        <p14:creationId xmlns:p14="http://schemas.microsoft.com/office/powerpoint/2010/main" val="2414442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2C16C-926E-7398-F6CA-8EBFFB704B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224135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September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B13C3-7BB5-482E-49AB-20735651B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1520" y="1268760"/>
            <a:ext cx="8496944" cy="437004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As you are aware we have a short staggered start in September where the children begin with a couple of days of short mornings, followed by a few days up to and including lunch.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By Monday 14</a:t>
            </a:r>
            <a:r>
              <a:rPr lang="en-GB" baseline="30000" dirty="0">
                <a:solidFill>
                  <a:schemeClr val="tx1"/>
                </a:solidFill>
                <a:latin typeface="Comic Sans MS" panose="030F0702030302020204" pitchFamily="66" charset="0"/>
              </a:rPr>
              <a:t>th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September all the children will be full time</a:t>
            </a:r>
          </a:p>
        </p:txBody>
      </p:sp>
    </p:spTree>
    <p:extLst>
      <p:ext uri="{BB962C8B-B14F-4D97-AF65-F5344CB8AC3E}">
        <p14:creationId xmlns:p14="http://schemas.microsoft.com/office/powerpoint/2010/main" val="2687087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The skills employers want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96752"/>
            <a:ext cx="8928992" cy="5472608"/>
          </a:xfrm>
        </p:spPr>
        <p:txBody>
          <a:bodyPr>
            <a:no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Motivation, positive attitude and self belief – Flexibility and self management</a:t>
            </a:r>
          </a:p>
          <a:p>
            <a:r>
              <a:rPr lang="en-GB" dirty="0">
                <a:latin typeface="Comic Sans MS" panose="030F0702030302020204" pitchFamily="66" charset="0"/>
              </a:rPr>
              <a:t>Communication skills – speaking and listenin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g</a:t>
            </a:r>
          </a:p>
          <a:p>
            <a:r>
              <a:rPr lang="en-GB" dirty="0">
                <a:latin typeface="Comic Sans MS" panose="030F0702030302020204" pitchFamily="66" charset="0"/>
              </a:rPr>
              <a:t>Basic knowledge and skills, including digital</a:t>
            </a:r>
          </a:p>
          <a:p>
            <a:r>
              <a:rPr lang="en-GB" dirty="0">
                <a:latin typeface="Comic Sans MS" panose="030F0702030302020204" pitchFamily="66" charset="0"/>
              </a:rPr>
              <a:t>Reliability, responsibility and </a:t>
            </a:r>
            <a:r>
              <a:rPr lang="en-GB" b="1" dirty="0">
                <a:latin typeface="Comic Sans MS" panose="030F0702030302020204" pitchFamily="66" charset="0"/>
              </a:rPr>
              <a:t>resilience</a:t>
            </a:r>
          </a:p>
          <a:p>
            <a:r>
              <a:rPr lang="en-GB" dirty="0">
                <a:latin typeface="Comic Sans MS" panose="030F0702030302020204" pitchFamily="66" charset="0"/>
              </a:rPr>
              <a:t>Ability to build and maintain relationships</a:t>
            </a:r>
          </a:p>
          <a:p>
            <a:r>
              <a:rPr lang="en-GB" dirty="0">
                <a:latin typeface="Comic Sans MS" panose="030F0702030302020204" pitchFamily="66" charset="0"/>
              </a:rPr>
              <a:t>Ability to work collaboratively in a team</a:t>
            </a:r>
          </a:p>
          <a:p>
            <a:r>
              <a:rPr lang="en-GB" dirty="0">
                <a:latin typeface="Comic Sans MS" panose="030F0702030302020204" pitchFamily="66" charset="0"/>
              </a:rPr>
              <a:t>Creativity and problem solving skills</a:t>
            </a:r>
          </a:p>
          <a:p>
            <a:pPr marL="0" indent="0" algn="ctr">
              <a:buNone/>
            </a:pPr>
            <a:r>
              <a:rPr lang="en-GB" i="1" dirty="0">
                <a:solidFill>
                  <a:srgbClr val="FFFF00"/>
                </a:solidFill>
                <a:latin typeface="Comic Sans MS" panose="030F0702030302020204" pitchFamily="66" charset="0"/>
              </a:rPr>
              <a:t>Knowledge can be found on google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471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Core Values (Unicef)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76872"/>
            <a:ext cx="9036496" cy="4154957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Care, respect, integrity, trust, accountability </a:t>
            </a:r>
          </a:p>
          <a:p>
            <a:r>
              <a:rPr lang="en-GB" dirty="0">
                <a:latin typeface="Comic Sans MS" panose="030F0702030302020204" pitchFamily="66" charset="0"/>
              </a:rPr>
              <a:t>We would wish this, I think, for all our children as this will all help in their ability to form positive relationships both personal and professional, be highly valued promoting self worth and make a difference</a:t>
            </a:r>
          </a:p>
          <a:p>
            <a:endParaRPr lang="en-GB" dirty="0"/>
          </a:p>
        </p:txBody>
      </p:sp>
      <p:pic>
        <p:nvPicPr>
          <p:cNvPr id="1026" name="Picture 2" descr="Image result for global citize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59" y="1417638"/>
            <a:ext cx="2520281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451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274882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051" y="0"/>
            <a:ext cx="4847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40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008111"/>
          </a:xfrm>
        </p:spPr>
        <p:txBody>
          <a:bodyPr anchor="t"/>
          <a:lstStyle/>
          <a:p>
            <a:r>
              <a:rPr lang="en-GB" u="sng" dirty="0">
                <a:latin typeface="Comic Sans MS" panose="030F0702030302020204" pitchFamily="66" charset="0"/>
              </a:rPr>
              <a:t>Our mission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96752"/>
            <a:ext cx="8928992" cy="4824536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GB" sz="3500" dirty="0">
                <a:solidFill>
                  <a:schemeClr val="tx1"/>
                </a:solidFill>
                <a:latin typeface="Comic Sans MS" panose="030F0702030302020204" pitchFamily="66" charset="0"/>
              </a:rPr>
              <a:t>To create a learning environment where children can develop and be:</a:t>
            </a:r>
          </a:p>
          <a:p>
            <a:pPr algn="l"/>
            <a:r>
              <a:rPr lang="en-GB" sz="35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>
                <a:solidFill>
                  <a:schemeClr val="tx1"/>
                </a:solidFill>
                <a:latin typeface="Comic Sans MS" panose="030F0702030302020204" pitchFamily="66" charset="0"/>
              </a:rPr>
              <a:t>successful learners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>
                <a:solidFill>
                  <a:schemeClr val="tx1"/>
                </a:solidFill>
                <a:latin typeface="Comic Sans MS" panose="030F0702030302020204" pitchFamily="66" charset="0"/>
              </a:rPr>
              <a:t>confident individuals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>
                <a:solidFill>
                  <a:schemeClr val="tx1"/>
                </a:solidFill>
                <a:latin typeface="Comic Sans MS" panose="030F0702030302020204" pitchFamily="66" charset="0"/>
              </a:rPr>
              <a:t>responsible citizens</a:t>
            </a:r>
          </a:p>
          <a:p>
            <a:pPr algn="l"/>
            <a:endParaRPr lang="en-GB" sz="35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3500" dirty="0">
                <a:solidFill>
                  <a:schemeClr val="tx1"/>
                </a:solidFill>
                <a:latin typeface="Comic Sans MS" panose="030F0702030302020204" pitchFamily="66" charset="0"/>
              </a:rPr>
              <a:t>We wish every child and adult to go home each day feeling proud and having achieved and been successful, to have overcome a challenge perhaps</a:t>
            </a:r>
          </a:p>
          <a:p>
            <a:pPr algn="l"/>
            <a:endParaRPr lang="en-GB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Calvary Hosts - Proud Clip Art - Free Transparent PNG Clipart Images 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110" y="2060848"/>
            <a:ext cx="3384376" cy="2119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9528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And we do this through meticulous planning: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9036496" cy="554461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endParaRPr lang="en-GB" sz="12800" dirty="0">
              <a:latin typeface="Comic Sans MS" panose="030F0702030302020204" pitchFamily="66" charset="0"/>
            </a:endParaRPr>
          </a:p>
          <a:p>
            <a:pPr>
              <a:lnSpc>
                <a:spcPct val="120000"/>
              </a:lnSpc>
            </a:pPr>
            <a:r>
              <a:rPr lang="en-GB" sz="12800" dirty="0">
                <a:latin typeface="Comic Sans MS" panose="030F0702030302020204" pitchFamily="66" charset="0"/>
              </a:rPr>
              <a:t>providing a purposeful, exciting, creative curriculum that inspires/motivates all ensuring support and challenge is woven in seamlessly</a:t>
            </a:r>
          </a:p>
          <a:p>
            <a:pPr>
              <a:lnSpc>
                <a:spcPct val="120000"/>
              </a:lnSpc>
            </a:pPr>
            <a:r>
              <a:rPr lang="en-GB" sz="12800" dirty="0">
                <a:latin typeface="Comic Sans MS" panose="030F0702030302020204" pitchFamily="66" charset="0"/>
              </a:rPr>
              <a:t>developing lively, curious, enquiring minds</a:t>
            </a:r>
          </a:p>
          <a:p>
            <a:pPr>
              <a:lnSpc>
                <a:spcPct val="120000"/>
              </a:lnSpc>
            </a:pPr>
            <a:r>
              <a:rPr lang="en-GB" sz="12800" dirty="0">
                <a:latin typeface="Comic Sans MS" panose="030F0702030302020204" pitchFamily="66" charset="0"/>
              </a:rPr>
              <a:t>providing children with a set of values that will lead and support them through life</a:t>
            </a:r>
          </a:p>
          <a:p>
            <a:pPr marL="0" indent="0">
              <a:lnSpc>
                <a:spcPct val="120000"/>
              </a:lnSpc>
              <a:buNone/>
            </a:pPr>
            <a:endParaRPr lang="en-GB" sz="128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2800" dirty="0">
                <a:latin typeface="Comic Sans MS" panose="030F0702030302020204" pitchFamily="66" charset="0"/>
              </a:rPr>
              <a:t>Mental health/well being are at the centre</a:t>
            </a:r>
          </a:p>
          <a:p>
            <a:pPr marL="0" indent="0">
              <a:lnSpc>
                <a:spcPct val="120000"/>
              </a:lnSpc>
              <a:buNone/>
            </a:pPr>
            <a:endParaRPr lang="en-GB" sz="128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1224135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OFSTED September 2022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268760"/>
            <a:ext cx="8856984" cy="5040560"/>
          </a:xfrm>
        </p:spPr>
        <p:txBody>
          <a:bodyPr>
            <a:normAutofit lnSpcReduction="10000"/>
          </a:bodyPr>
          <a:lstStyle/>
          <a:p>
            <a:pPr algn="l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“Pupils learn and play happily in this warm and welcoming school.”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“They told inspectors that they like ‘everything’ about their school. Pupils like to learn and are rightly proud of how much they know.”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“Children in Reception Year have settled</a:t>
            </a:r>
          </a:p>
          <a:p>
            <a:pPr lvl="1" algn="l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quickly into school life. They thoroughly           enjoy learning while having fun.”</a:t>
            </a:r>
          </a:p>
        </p:txBody>
      </p:sp>
    </p:spTree>
    <p:extLst>
      <p:ext uri="{BB962C8B-B14F-4D97-AF65-F5344CB8AC3E}">
        <p14:creationId xmlns:p14="http://schemas.microsoft.com/office/powerpoint/2010/main" val="3378555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440159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Preparing your child for school – school readiness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036496" cy="496855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Share your positive experience of school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Toileting – being independent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Dressing - Label everything/suitable clothes!!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Using utensils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Help your child recognise their name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Look on our website for information on milk, uniform, consents, lunch etc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8528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152127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Ways to get involved with our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628800"/>
            <a:ext cx="9144000" cy="4392488"/>
          </a:xfrm>
        </p:spPr>
        <p:txBody>
          <a:bodyPr/>
          <a:lstStyle/>
          <a:p>
            <a:pPr algn="l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Friends of Trumps Green (FOTG) – icing on our cake funding much enrichment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To volunteer to help on school educational visits and in school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To join us in assemblies!!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Governors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8167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152127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Communication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132856"/>
            <a:ext cx="9144000" cy="4392488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pride ourselves on our Open Door Policy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Class teacher first where appropriate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SLT – Sarah Morris/Zena Hazell/Neha Kavia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can catch us at gates/doors if appropriate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do prefer to talk face to face if possible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Email the office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2050" name="Picture 2" descr="Phone Clipart Images - Free Download on Freepi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76672"/>
            <a:ext cx="2160240" cy="131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148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440159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Communication continued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772816"/>
            <a:ext cx="8712968" cy="468052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give/share information using the following: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Study Bugs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Emails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Website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Newsletters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Our office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AutoShape 2" descr="Free info Clipart Images | Free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" name="AutoShape 4" descr="Free info Clipart Images | FreeImages"/>
          <p:cNvSpPr>
            <a:spLocks noChangeAspect="1" noChangeArrowheads="1"/>
          </p:cNvSpPr>
          <p:nvPr/>
        </p:nvSpPr>
        <p:spPr bwMode="auto">
          <a:xfrm>
            <a:off x="4419600" y="369152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6" name="AutoShape 6" descr="Free clip art &quot;Information Icon&quot; by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7" name="AutoShape 8" descr="Free clip art &quot;Information Icon&quot; by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8" name="AutoShape 10" descr="Free clip art &quot;Information Icon&quot; by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9310" y="3691521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132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268759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September excitement!!!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556792"/>
            <a:ext cx="8856984" cy="547260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Year group welcome meetings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Reading meeting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Whole school community picnic on Friday  18th September from 2.30pm – 3.15pm.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076" name="Picture 4" descr="Picnic Stock Illustrations – 221,070 Picnic Stock Illustrations, Vectors &amp; 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751132"/>
            <a:ext cx="4296445" cy="310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872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4899</TotalTime>
  <Words>619</Words>
  <Application>Microsoft Office PowerPoint</Application>
  <PresentationFormat>On-screen Show (4:3)</PresentationFormat>
  <Paragraphs>86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Trumps Green Infant School</vt:lpstr>
      <vt:lpstr>What will the world be like when your children are 18?</vt:lpstr>
      <vt:lpstr>Context</vt:lpstr>
      <vt:lpstr>September</vt:lpstr>
      <vt:lpstr>The skills employers want</vt:lpstr>
      <vt:lpstr>Core Values (Unicef)</vt:lpstr>
      <vt:lpstr>PowerPoint Presentation</vt:lpstr>
      <vt:lpstr>Our mission</vt:lpstr>
      <vt:lpstr>And we do this through meticulous planning:</vt:lpstr>
      <vt:lpstr>OFSTED September 2022</vt:lpstr>
      <vt:lpstr>Preparing your child for school – school readiness</vt:lpstr>
      <vt:lpstr>Ways to get involved with our school</vt:lpstr>
      <vt:lpstr>Communication</vt:lpstr>
      <vt:lpstr>Communication continued</vt:lpstr>
      <vt:lpstr>September excitement!!!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Finchampstead  C of E (Aided) Primary School</dc:title>
  <dc:creator>flops</dc:creator>
  <cp:lastModifiedBy>Sarah Morris</cp:lastModifiedBy>
  <cp:revision>117</cp:revision>
  <cp:lastPrinted>2026-06-29T09:19:12Z</cp:lastPrinted>
  <dcterms:created xsi:type="dcterms:W3CDTF">2015-09-27T09:16:27Z</dcterms:created>
  <dcterms:modified xsi:type="dcterms:W3CDTF">2026-06-29T09:19:46Z</dcterms:modified>
</cp:coreProperties>
</file>