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0"/>
  </p:notesMasterIdLst>
  <p:handoutMasterIdLst>
    <p:handoutMasterId r:id="rId21"/>
  </p:handoutMasterIdLst>
  <p:sldIdLst>
    <p:sldId id="280" r:id="rId2"/>
    <p:sldId id="261" r:id="rId3"/>
    <p:sldId id="292" r:id="rId4"/>
    <p:sldId id="263" r:id="rId5"/>
    <p:sldId id="299" r:id="rId6"/>
    <p:sldId id="264" r:id="rId7"/>
    <p:sldId id="295" r:id="rId8"/>
    <p:sldId id="298" r:id="rId9"/>
    <p:sldId id="293" r:id="rId10"/>
    <p:sldId id="296" r:id="rId11"/>
    <p:sldId id="304" r:id="rId12"/>
    <p:sldId id="302" r:id="rId13"/>
    <p:sldId id="305" r:id="rId14"/>
    <p:sldId id="307" r:id="rId15"/>
    <p:sldId id="301" r:id="rId16"/>
    <p:sldId id="288" r:id="rId17"/>
    <p:sldId id="286" r:id="rId18"/>
    <p:sldId id="308" r:id="rId19"/>
  </p:sldIdLst>
  <p:sldSz cx="9144000" cy="6858000" type="screen4x3"/>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2" d="100"/>
          <a:sy n="82" d="100"/>
        </p:scale>
        <p:origin x="1474" y="-226"/>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handoutMaster" Target="handoutMasters/handout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347" cy="496491"/>
          </a:xfrm>
          <a:prstGeom prst="rect">
            <a:avLst/>
          </a:prstGeom>
        </p:spPr>
        <p:txBody>
          <a:bodyPr vert="horz" lIns="91595" tIns="45798" rIns="91595" bIns="45798" rtlCol="0"/>
          <a:lstStyle>
            <a:lvl1pPr algn="l">
              <a:defRPr sz="1200"/>
            </a:lvl1pPr>
          </a:lstStyle>
          <a:p>
            <a:endParaRPr lang="en-GB" dirty="0"/>
          </a:p>
        </p:txBody>
      </p:sp>
      <p:sp>
        <p:nvSpPr>
          <p:cNvPr id="3" name="Date Placeholder 2"/>
          <p:cNvSpPr>
            <a:spLocks noGrp="1"/>
          </p:cNvSpPr>
          <p:nvPr>
            <p:ph type="dt" sz="quarter" idx="1"/>
          </p:nvPr>
        </p:nvSpPr>
        <p:spPr>
          <a:xfrm>
            <a:off x="3851343" y="0"/>
            <a:ext cx="2946347" cy="496491"/>
          </a:xfrm>
          <a:prstGeom prst="rect">
            <a:avLst/>
          </a:prstGeom>
        </p:spPr>
        <p:txBody>
          <a:bodyPr vert="horz" lIns="91595" tIns="45798" rIns="91595" bIns="45798" rtlCol="0"/>
          <a:lstStyle>
            <a:lvl1pPr algn="r">
              <a:defRPr sz="1200"/>
            </a:lvl1pPr>
          </a:lstStyle>
          <a:p>
            <a:fld id="{7706BDE6-A585-4987-94C5-00A835E7F06D}" type="datetimeFigureOut">
              <a:rPr lang="en-GB" smtClean="0"/>
              <a:pPr/>
              <a:t>24/06/2025</a:t>
            </a:fld>
            <a:endParaRPr lang="en-GB" dirty="0"/>
          </a:p>
        </p:txBody>
      </p:sp>
      <p:sp>
        <p:nvSpPr>
          <p:cNvPr id="4" name="Footer Placeholder 3"/>
          <p:cNvSpPr>
            <a:spLocks noGrp="1"/>
          </p:cNvSpPr>
          <p:nvPr>
            <p:ph type="ftr" sz="quarter" idx="2"/>
          </p:nvPr>
        </p:nvSpPr>
        <p:spPr>
          <a:xfrm>
            <a:off x="0" y="9431599"/>
            <a:ext cx="2946347" cy="496491"/>
          </a:xfrm>
          <a:prstGeom prst="rect">
            <a:avLst/>
          </a:prstGeom>
        </p:spPr>
        <p:txBody>
          <a:bodyPr vert="horz" lIns="91595" tIns="45798" rIns="91595" bIns="45798" rtlCol="0" anchor="b"/>
          <a:lstStyle>
            <a:lvl1pPr algn="l">
              <a:defRPr sz="1200"/>
            </a:lvl1pPr>
          </a:lstStyle>
          <a:p>
            <a:endParaRPr lang="en-GB" dirty="0"/>
          </a:p>
        </p:txBody>
      </p:sp>
      <p:sp>
        <p:nvSpPr>
          <p:cNvPr id="5" name="Slide Number Placeholder 4"/>
          <p:cNvSpPr>
            <a:spLocks noGrp="1"/>
          </p:cNvSpPr>
          <p:nvPr>
            <p:ph type="sldNum" sz="quarter" idx="3"/>
          </p:nvPr>
        </p:nvSpPr>
        <p:spPr>
          <a:xfrm>
            <a:off x="3851343" y="9431599"/>
            <a:ext cx="2946347" cy="496491"/>
          </a:xfrm>
          <a:prstGeom prst="rect">
            <a:avLst/>
          </a:prstGeom>
        </p:spPr>
        <p:txBody>
          <a:bodyPr vert="horz" lIns="91595" tIns="45798" rIns="91595" bIns="45798" rtlCol="0" anchor="b"/>
          <a:lstStyle>
            <a:lvl1pPr algn="r">
              <a:defRPr sz="1200"/>
            </a:lvl1pPr>
          </a:lstStyle>
          <a:p>
            <a:fld id="{FF0D9EFF-6D29-4F66-B09A-060474523B14}" type="slidenum">
              <a:rPr lang="en-GB" smtClean="0"/>
              <a:pPr/>
              <a:t>‹#›</a:t>
            </a:fld>
            <a:endParaRPr lang="en-GB" dirty="0"/>
          </a:p>
        </p:txBody>
      </p:sp>
    </p:spTree>
    <p:extLst>
      <p:ext uri="{BB962C8B-B14F-4D97-AF65-F5344CB8AC3E}">
        <p14:creationId xmlns:p14="http://schemas.microsoft.com/office/powerpoint/2010/main" val="116750672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8475"/>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51275" y="0"/>
            <a:ext cx="2946400" cy="498475"/>
          </a:xfrm>
          <a:prstGeom prst="rect">
            <a:avLst/>
          </a:prstGeom>
        </p:spPr>
        <p:txBody>
          <a:bodyPr vert="horz" lIns="91440" tIns="45720" rIns="91440" bIns="45720" rtlCol="0"/>
          <a:lstStyle>
            <a:lvl1pPr algn="r">
              <a:defRPr sz="1200"/>
            </a:lvl1pPr>
          </a:lstStyle>
          <a:p>
            <a:fld id="{4321CA28-097C-46D5-B72B-C1EEB9788E18}" type="datetimeFigureOut">
              <a:rPr lang="en-GB" smtClean="0"/>
              <a:t>24/06/2025</a:t>
            </a:fld>
            <a:endParaRPr lang="en-GB" dirty="0"/>
          </a:p>
        </p:txBody>
      </p:sp>
      <p:sp>
        <p:nvSpPr>
          <p:cNvPr id="4" name="Slide Image Placeholder 3"/>
          <p:cNvSpPr>
            <a:spLocks noGrp="1" noRot="1" noChangeAspect="1"/>
          </p:cNvSpPr>
          <p:nvPr>
            <p:ph type="sldImg" idx="2"/>
          </p:nvPr>
        </p:nvSpPr>
        <p:spPr>
          <a:xfrm>
            <a:off x="1165225" y="1241425"/>
            <a:ext cx="4468813" cy="3351213"/>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79450" y="4778375"/>
            <a:ext cx="5440363" cy="3910013"/>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31338"/>
            <a:ext cx="2946400" cy="498475"/>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51275" y="9431338"/>
            <a:ext cx="2946400" cy="498475"/>
          </a:xfrm>
          <a:prstGeom prst="rect">
            <a:avLst/>
          </a:prstGeom>
        </p:spPr>
        <p:txBody>
          <a:bodyPr vert="horz" lIns="91440" tIns="45720" rIns="91440" bIns="45720" rtlCol="0" anchor="b"/>
          <a:lstStyle>
            <a:lvl1pPr algn="r">
              <a:defRPr sz="1200"/>
            </a:lvl1pPr>
          </a:lstStyle>
          <a:p>
            <a:fld id="{E6FBFEA1-2F35-4CBE-902D-A501F28C1F89}" type="slidenum">
              <a:rPr lang="en-GB" smtClean="0"/>
              <a:t>‹#›</a:t>
            </a:fld>
            <a:endParaRPr lang="en-GB" dirty="0"/>
          </a:p>
        </p:txBody>
      </p:sp>
    </p:spTree>
    <p:extLst>
      <p:ext uri="{BB962C8B-B14F-4D97-AF65-F5344CB8AC3E}">
        <p14:creationId xmlns:p14="http://schemas.microsoft.com/office/powerpoint/2010/main" val="4849787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E6FBFEA1-2F35-4CBE-902D-A501F28C1F89}" type="slidenum">
              <a:rPr lang="en-GB" smtClean="0"/>
              <a:t>2</a:t>
            </a:fld>
            <a:endParaRPr lang="en-GB" dirty="0"/>
          </a:p>
        </p:txBody>
      </p:sp>
    </p:spTree>
    <p:extLst>
      <p:ext uri="{BB962C8B-B14F-4D97-AF65-F5344CB8AC3E}">
        <p14:creationId xmlns:p14="http://schemas.microsoft.com/office/powerpoint/2010/main" val="39064911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2E56ECF8-7ECE-4C45-B2FE-0CA569377C06}" type="datetimeFigureOut">
              <a:rPr lang="en-GB" smtClean="0"/>
              <a:pPr/>
              <a:t>24/06/2025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E3C1928-517D-4E3D-B1B8-D4D1B256504F}" type="slidenum">
              <a:rPr lang="en-GB" smtClean="0"/>
              <a:pPr/>
              <a:t>‹#›</a:t>
            </a:fld>
            <a:endParaRPr lang="en-GB"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E56ECF8-7ECE-4C45-B2FE-0CA569377C06}" type="datetimeFigureOut">
              <a:rPr lang="en-GB" smtClean="0"/>
              <a:pPr/>
              <a:t>24/06/2025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E3C1928-517D-4E3D-B1B8-D4D1B256504F}" type="slidenum">
              <a:rPr lang="en-GB" smtClean="0"/>
              <a:pPr/>
              <a:t>‹#›</a:t>
            </a:fld>
            <a:endParaRPr lang="en-GB"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56ECF8-7ECE-4C45-B2FE-0CA569377C06}" type="datetimeFigureOut">
              <a:rPr lang="en-GB" smtClean="0"/>
              <a:pPr/>
              <a:t>24/06/2025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E3C1928-517D-4E3D-B1B8-D4D1B256504F}" type="slidenum">
              <a:rPr lang="en-GB" smtClean="0"/>
              <a:pPr/>
              <a:t>‹#›</a:t>
            </a:fld>
            <a:endParaRPr lang="en-GB"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2E56ECF8-7ECE-4C45-B2FE-0CA569377C06}" type="datetimeFigureOut">
              <a:rPr lang="en-GB" smtClean="0"/>
              <a:pPr/>
              <a:t>24/06/2025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E3C1928-517D-4E3D-B1B8-D4D1B256504F}" type="slidenum">
              <a:rPr lang="en-GB" smtClean="0"/>
              <a:pPr/>
              <a:t>‹#›</a:t>
            </a:fld>
            <a:endParaRPr lang="en-GB"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2E56ECF8-7ECE-4C45-B2FE-0CA569377C06}" type="datetimeFigureOut">
              <a:rPr lang="en-GB" smtClean="0"/>
              <a:pPr/>
              <a:t>24/06/2025</a:t>
            </a:fld>
            <a:endParaRPr lang="en-GB" dirty="0"/>
          </a:p>
        </p:txBody>
      </p:sp>
      <p:sp>
        <p:nvSpPr>
          <p:cNvPr id="8" name="Footer Placeholder 7"/>
          <p:cNvSpPr>
            <a:spLocks noGrp="1"/>
          </p:cNvSpPr>
          <p:nvPr>
            <p:ph type="ftr" sz="quarter" idx="11"/>
          </p:nvPr>
        </p:nvSpPr>
        <p:spPr/>
        <p:txBody>
          <a:bodyPr/>
          <a:lstStyle/>
          <a:p>
            <a:endParaRPr lang="en-GB" dirty="0"/>
          </a:p>
        </p:txBody>
      </p:sp>
      <p:sp>
        <p:nvSpPr>
          <p:cNvPr id="9" name="Slide Number Placeholder 8"/>
          <p:cNvSpPr>
            <a:spLocks noGrp="1"/>
          </p:cNvSpPr>
          <p:nvPr>
            <p:ph type="sldNum" sz="quarter" idx="12"/>
          </p:nvPr>
        </p:nvSpPr>
        <p:spPr/>
        <p:txBody>
          <a:bodyPr/>
          <a:lstStyle/>
          <a:p>
            <a:fld id="{DE3C1928-517D-4E3D-B1B8-D4D1B256504F}" type="slidenum">
              <a:rPr lang="en-GB" smtClean="0"/>
              <a:pPr/>
              <a:t>‹#›</a:t>
            </a:fld>
            <a:endParaRPr lang="en-GB"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2E56ECF8-7ECE-4C45-B2FE-0CA569377C06}" type="datetimeFigureOut">
              <a:rPr lang="en-GB" smtClean="0"/>
              <a:pPr/>
              <a:t>24/06/2025</a:t>
            </a:fld>
            <a:endParaRPr lang="en-GB" dirty="0"/>
          </a:p>
        </p:txBody>
      </p:sp>
      <p:sp>
        <p:nvSpPr>
          <p:cNvPr id="4" name="Footer Placeholder 3"/>
          <p:cNvSpPr>
            <a:spLocks noGrp="1"/>
          </p:cNvSpPr>
          <p:nvPr>
            <p:ph type="ftr" sz="quarter" idx="11"/>
          </p:nvPr>
        </p:nvSpPr>
        <p:spPr/>
        <p:txBody>
          <a:bodyPr/>
          <a:lstStyle/>
          <a:p>
            <a:endParaRPr lang="en-GB" dirty="0"/>
          </a:p>
        </p:txBody>
      </p:sp>
      <p:sp>
        <p:nvSpPr>
          <p:cNvPr id="5" name="Slide Number Placeholder 4"/>
          <p:cNvSpPr>
            <a:spLocks noGrp="1"/>
          </p:cNvSpPr>
          <p:nvPr>
            <p:ph type="sldNum" sz="quarter" idx="12"/>
          </p:nvPr>
        </p:nvSpPr>
        <p:spPr/>
        <p:txBody>
          <a:bodyPr/>
          <a:lstStyle/>
          <a:p>
            <a:fld id="{DE3C1928-517D-4E3D-B1B8-D4D1B256504F}" type="slidenum">
              <a:rPr lang="en-GB" smtClean="0"/>
              <a:pPr/>
              <a:t>‹#›</a:t>
            </a:fld>
            <a:endParaRPr lang="en-GB"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56ECF8-7ECE-4C45-B2FE-0CA569377C06}" type="datetimeFigureOut">
              <a:rPr lang="en-GB" smtClean="0"/>
              <a:pPr/>
              <a:t>24/06/2025</a:t>
            </a:fld>
            <a:endParaRPr lang="en-GB" dirty="0"/>
          </a:p>
        </p:txBody>
      </p:sp>
      <p:sp>
        <p:nvSpPr>
          <p:cNvPr id="3" name="Footer Placeholder 2"/>
          <p:cNvSpPr>
            <a:spLocks noGrp="1"/>
          </p:cNvSpPr>
          <p:nvPr>
            <p:ph type="ftr" sz="quarter" idx="11"/>
          </p:nvPr>
        </p:nvSpPr>
        <p:spPr/>
        <p:txBody>
          <a:bodyPr/>
          <a:lstStyle/>
          <a:p>
            <a:endParaRPr lang="en-GB" dirty="0"/>
          </a:p>
        </p:txBody>
      </p:sp>
      <p:sp>
        <p:nvSpPr>
          <p:cNvPr id="4" name="Slide Number Placeholder 3"/>
          <p:cNvSpPr>
            <a:spLocks noGrp="1"/>
          </p:cNvSpPr>
          <p:nvPr>
            <p:ph type="sldNum" sz="quarter" idx="12"/>
          </p:nvPr>
        </p:nvSpPr>
        <p:spPr/>
        <p:txBody>
          <a:bodyPr/>
          <a:lstStyle/>
          <a:p>
            <a:fld id="{DE3C1928-517D-4E3D-B1B8-D4D1B256504F}" type="slidenum">
              <a:rPr lang="en-GB" smtClean="0"/>
              <a:pPr/>
              <a:t>‹#›</a:t>
            </a:fld>
            <a:endParaRPr lang="en-GB"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E56ECF8-7ECE-4C45-B2FE-0CA569377C06}" type="datetimeFigureOut">
              <a:rPr lang="en-GB" smtClean="0"/>
              <a:pPr/>
              <a:t>24/06/2025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E3C1928-517D-4E3D-B1B8-D4D1B256504F}" type="slidenum">
              <a:rPr lang="en-GB" smtClean="0"/>
              <a:pPr/>
              <a:t>‹#›</a:t>
            </a:fld>
            <a:endParaRPr lang="en-GB"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2E56ECF8-7ECE-4C45-B2FE-0CA569377C06}" type="datetimeFigureOut">
              <a:rPr lang="en-GB" smtClean="0"/>
              <a:pPr/>
              <a:t>24/06/2025</a:t>
            </a:fld>
            <a:endParaRPr lang="en-GB" dirty="0"/>
          </a:p>
        </p:txBody>
      </p:sp>
      <p:sp>
        <p:nvSpPr>
          <p:cNvPr id="6" name="Footer Placeholder 5"/>
          <p:cNvSpPr>
            <a:spLocks noGrp="1"/>
          </p:cNvSpPr>
          <p:nvPr>
            <p:ph type="ftr" sz="quarter" idx="11"/>
          </p:nvPr>
        </p:nvSpPr>
        <p:spPr/>
        <p:txBody>
          <a:bodyPr/>
          <a:lstStyle/>
          <a:p>
            <a:endParaRPr lang="en-GB" dirty="0"/>
          </a:p>
        </p:txBody>
      </p:sp>
      <p:sp>
        <p:nvSpPr>
          <p:cNvPr id="7" name="Slide Number Placeholder 6"/>
          <p:cNvSpPr>
            <a:spLocks noGrp="1"/>
          </p:cNvSpPr>
          <p:nvPr>
            <p:ph type="sldNum" sz="quarter" idx="12"/>
          </p:nvPr>
        </p:nvSpPr>
        <p:spPr/>
        <p:txBody>
          <a:bodyPr/>
          <a:lstStyle/>
          <a:p>
            <a:fld id="{DE3C1928-517D-4E3D-B1B8-D4D1B256504F}" type="slidenum">
              <a:rPr lang="en-GB" smtClean="0"/>
              <a:pPr/>
              <a:t>‹#›</a:t>
            </a:fld>
            <a:endParaRPr lang="en-GB"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E56ECF8-7ECE-4C45-B2FE-0CA569377C06}" type="datetimeFigureOut">
              <a:rPr lang="en-GB" smtClean="0"/>
              <a:pPr/>
              <a:t>24/06/2025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E3C1928-517D-4E3D-B1B8-D4D1B256504F}" type="slidenum">
              <a:rPr lang="en-GB" smtClean="0"/>
              <a:pPr/>
              <a:t>‹#›</a:t>
            </a:fld>
            <a:endParaRPr lang="en-GB"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2E56ECF8-7ECE-4C45-B2FE-0CA569377C06}" type="datetimeFigureOut">
              <a:rPr lang="en-GB" smtClean="0"/>
              <a:pPr/>
              <a:t>24/06/2025</a:t>
            </a:fld>
            <a:endParaRPr lang="en-GB" dirty="0"/>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fld id="{DE3C1928-517D-4E3D-B1B8-D4D1B256504F}" type="slidenum">
              <a:rPr lang="en-GB" smtClean="0"/>
              <a:pPr/>
              <a:t>‹#›</a:t>
            </a:fld>
            <a:endParaRPr lang="en-GB"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56ECF8-7ECE-4C45-B2FE-0CA569377C06}" type="datetimeFigureOut">
              <a:rPr lang="en-GB" smtClean="0"/>
              <a:pPr/>
              <a:t>24/06/2025</a:t>
            </a:fld>
            <a:endParaRPr lang="en-GB"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E3C1928-517D-4E3D-B1B8-D4D1B256504F}" type="slidenum">
              <a:rPr lang="en-GB" smtClean="0"/>
              <a:pPr/>
              <a:t>‹#›</a:t>
            </a:fld>
            <a:endParaRPr lang="en-GB"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32656"/>
            <a:ext cx="8229600" cy="2592288"/>
          </a:xfrm>
        </p:spPr>
        <p:txBody>
          <a:bodyPr anchor="t"/>
          <a:lstStyle/>
          <a:p>
            <a:r>
              <a:rPr lang="en-GB" u="sng" dirty="0">
                <a:latin typeface="Comic Sans MS" panose="030F0702030302020204" pitchFamily="66" charset="0"/>
              </a:rPr>
              <a:t>Trumps Green Infant School</a:t>
            </a:r>
          </a:p>
        </p:txBody>
      </p:sp>
      <p:sp>
        <p:nvSpPr>
          <p:cNvPr id="3" name="Content Placeholder 2"/>
          <p:cNvSpPr>
            <a:spLocks noGrp="1"/>
          </p:cNvSpPr>
          <p:nvPr>
            <p:ph idx="1"/>
          </p:nvPr>
        </p:nvSpPr>
        <p:spPr>
          <a:xfrm>
            <a:off x="0" y="1412776"/>
            <a:ext cx="9036496" cy="4713387"/>
          </a:xfrm>
        </p:spPr>
        <p:txBody>
          <a:bodyPr>
            <a:normAutofit/>
          </a:bodyPr>
          <a:lstStyle/>
          <a:p>
            <a:pPr algn="ctr">
              <a:buNone/>
            </a:pPr>
            <a:r>
              <a:rPr lang="en-GB" sz="2600" dirty="0">
                <a:latin typeface="Comic Sans MS" panose="030F0702030302020204" pitchFamily="66" charset="0"/>
              </a:rPr>
              <a:t>Our children have the world in their hands</a:t>
            </a:r>
          </a:p>
          <a:p>
            <a:pPr algn="ctr">
              <a:buNone/>
            </a:pPr>
            <a:r>
              <a:rPr lang="en-GB" sz="2600" dirty="0">
                <a:latin typeface="Comic Sans MS" panose="030F0702030302020204" pitchFamily="66" charset="0"/>
              </a:rPr>
              <a:t>and we wish them to reach for the stars</a:t>
            </a:r>
          </a:p>
          <a:p>
            <a:pPr algn="ctr">
              <a:buNone/>
            </a:pPr>
            <a:r>
              <a:rPr lang="en-GB" sz="2600" dirty="0">
                <a:latin typeface="Comic Sans MS" panose="030F0702030302020204" pitchFamily="66" charset="0"/>
              </a:rPr>
              <a:t>There are no ceilings here</a:t>
            </a:r>
          </a:p>
        </p:txBody>
      </p:sp>
      <p:pic>
        <p:nvPicPr>
          <p:cNvPr id="8" name="Picture 4" descr="http://www.waterlooregionmuseum.com/media/10334/earth-day.jpg"/>
          <p:cNvPicPr>
            <a:picLocks noChangeAspect="1" noChangeArrowheads="1"/>
          </p:cNvPicPr>
          <p:nvPr/>
        </p:nvPicPr>
        <p:blipFill>
          <a:blip r:embed="rId2" cstate="print">
            <a:extLst>
              <a:ext uri="{28A0092B-C50C-407E-A947-70E740481C1C}">
                <a14:useLocalDpi xmlns:a14="http://schemas.microsoft.com/office/drawing/2010/main" val="0"/>
              </a:ext>
            </a:extLst>
          </a:blip>
          <a:stretch>
            <a:fillRect/>
          </a:stretch>
        </p:blipFill>
        <p:spPr bwMode="auto">
          <a:xfrm>
            <a:off x="467544" y="3753801"/>
            <a:ext cx="4104456" cy="2852936"/>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Reach for the Stars | Poets"/>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24128" y="3475336"/>
            <a:ext cx="2614225" cy="338266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u="sng" dirty="0">
                <a:latin typeface="Comic Sans MS" panose="030F0702030302020204" pitchFamily="66" charset="0"/>
              </a:rPr>
              <a:t>School Budgets</a:t>
            </a:r>
          </a:p>
        </p:txBody>
      </p:sp>
      <p:sp>
        <p:nvSpPr>
          <p:cNvPr id="3" name="Content Placeholder 2"/>
          <p:cNvSpPr>
            <a:spLocks noGrp="1"/>
          </p:cNvSpPr>
          <p:nvPr>
            <p:ph idx="1"/>
          </p:nvPr>
        </p:nvSpPr>
        <p:spPr>
          <a:xfrm>
            <a:off x="179512" y="1417638"/>
            <a:ext cx="8784976" cy="5179714"/>
          </a:xfrm>
        </p:spPr>
        <p:txBody>
          <a:bodyPr>
            <a:normAutofit fontScale="92500" lnSpcReduction="10000"/>
          </a:bodyPr>
          <a:lstStyle/>
          <a:p>
            <a:r>
              <a:rPr lang="en-GB" sz="2800" dirty="0">
                <a:latin typeface="Comic Sans MS" panose="030F0702030302020204" pitchFamily="66" charset="0"/>
              </a:rPr>
              <a:t>School funding for each financial year is calculated on the number of children who are in school for register on census day the previous October.  </a:t>
            </a:r>
          </a:p>
          <a:p>
            <a:pPr marL="0" indent="0">
              <a:buNone/>
            </a:pPr>
            <a:endParaRPr lang="en-GB" sz="2800" dirty="0">
              <a:latin typeface="Comic Sans MS" panose="030F0702030302020204" pitchFamily="66" charset="0"/>
            </a:endParaRPr>
          </a:p>
          <a:p>
            <a:r>
              <a:rPr lang="en-GB" sz="2800" dirty="0">
                <a:latin typeface="Comic Sans MS" panose="030F0702030302020204" pitchFamily="66" charset="0"/>
              </a:rPr>
              <a:t>If a school is full, then with careful budgeting schools are deemed to be financially sustainable and to be able produce balanced budgets year on year. For our school any number less than 180, particularly cumulatively, causes financial difficulties.</a:t>
            </a:r>
          </a:p>
          <a:p>
            <a:pPr marL="0" indent="0">
              <a:buNone/>
            </a:pPr>
            <a:endParaRPr lang="en-GB" sz="2800" dirty="0">
              <a:latin typeface="Comic Sans MS" panose="030F0702030302020204" pitchFamily="66" charset="0"/>
            </a:endParaRPr>
          </a:p>
          <a:p>
            <a:r>
              <a:rPr lang="en-GB" sz="2800" dirty="0">
                <a:latin typeface="Comic Sans MS" panose="030F0702030302020204" pitchFamily="66" charset="0"/>
              </a:rPr>
              <a:t>Our smaller classes for three years have been very beneficial for our children – there is always a positive.  </a:t>
            </a:r>
          </a:p>
          <a:p>
            <a:endParaRPr lang="en-GB" sz="2800" dirty="0">
              <a:latin typeface="Comic Sans MS" panose="030F0702030302020204" pitchFamily="66"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63865413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32657"/>
            <a:ext cx="7772400" cy="936103"/>
          </a:xfrm>
        </p:spPr>
        <p:txBody>
          <a:bodyPr/>
          <a:lstStyle/>
          <a:p>
            <a:r>
              <a:rPr lang="en-GB" u="sng" dirty="0">
                <a:latin typeface="Comic Sans MS" panose="030F0702030302020204" pitchFamily="66" charset="0"/>
              </a:rPr>
              <a:t>School Budgets</a:t>
            </a:r>
          </a:p>
        </p:txBody>
      </p:sp>
      <p:sp>
        <p:nvSpPr>
          <p:cNvPr id="3" name="Subtitle 2"/>
          <p:cNvSpPr>
            <a:spLocks noGrp="1"/>
          </p:cNvSpPr>
          <p:nvPr>
            <p:ph type="subTitle" idx="1"/>
          </p:nvPr>
        </p:nvSpPr>
        <p:spPr>
          <a:xfrm>
            <a:off x="0" y="1268760"/>
            <a:ext cx="9144000" cy="5904656"/>
          </a:xfrm>
        </p:spPr>
        <p:txBody>
          <a:bodyPr>
            <a:normAutofit/>
          </a:bodyPr>
          <a:lstStyle/>
          <a:p>
            <a:pPr marL="457200" indent="-457200" algn="l">
              <a:buFont typeface="Arial" panose="020B0604020202020204" pitchFamily="34" charset="0"/>
              <a:buChar char="•"/>
            </a:pPr>
            <a:r>
              <a:rPr lang="en-GB" sz="2600" dirty="0">
                <a:solidFill>
                  <a:schemeClr val="tx1"/>
                </a:solidFill>
                <a:latin typeface="Comic Sans MS" panose="030F0702030302020204" pitchFamily="66" charset="0"/>
              </a:rPr>
              <a:t>There are simply not enough children in this area to fill school places. This is a widespread issue.</a:t>
            </a:r>
          </a:p>
          <a:p>
            <a:pPr algn="l"/>
            <a:endParaRPr lang="en-GB" sz="2600" dirty="0">
              <a:solidFill>
                <a:schemeClr val="tx1"/>
              </a:solidFill>
              <a:latin typeface="Comic Sans MS" panose="030F0702030302020204" pitchFamily="66" charset="0"/>
            </a:endParaRPr>
          </a:p>
          <a:p>
            <a:pPr marL="457200" indent="-457200" algn="l">
              <a:buFont typeface="Arial" panose="020B0604020202020204" pitchFamily="34" charset="0"/>
              <a:buChar char="•"/>
            </a:pPr>
            <a:r>
              <a:rPr lang="en-GB" sz="2600" dirty="0">
                <a:solidFill>
                  <a:schemeClr val="tx1"/>
                </a:solidFill>
                <a:latin typeface="Comic Sans MS" panose="030F0702030302020204" pitchFamily="66" charset="0"/>
              </a:rPr>
              <a:t>Vertical grouping has always been a feature of schools in more rural areas however it is now becoming more common across all areas.  This is how schools with low numbers remain financially sustainable.</a:t>
            </a:r>
          </a:p>
          <a:p>
            <a:pPr algn="l"/>
            <a:endParaRPr lang="en-GB" sz="2600" dirty="0">
              <a:solidFill>
                <a:schemeClr val="tx1"/>
              </a:solidFill>
              <a:latin typeface="Comic Sans MS" panose="030F0702030302020204" pitchFamily="66" charset="0"/>
            </a:endParaRPr>
          </a:p>
          <a:p>
            <a:pPr marL="457200" indent="-457200" algn="l">
              <a:buFont typeface="Arial" panose="020B0604020202020204" pitchFamily="34" charset="0"/>
              <a:buChar char="•"/>
            </a:pPr>
            <a:r>
              <a:rPr lang="en-GB" sz="2600" dirty="0">
                <a:solidFill>
                  <a:schemeClr val="tx1"/>
                </a:solidFill>
                <a:latin typeface="Comic Sans MS" panose="030F0702030302020204" pitchFamily="66" charset="0"/>
              </a:rPr>
              <a:t>There are many factors affecting numbers including</a:t>
            </a:r>
          </a:p>
          <a:p>
            <a:pPr marL="914400" lvl="1" indent="-457200" algn="l">
              <a:buFont typeface="Wingdings" panose="05000000000000000000" pitchFamily="2" charset="2"/>
              <a:buChar char="v"/>
            </a:pPr>
            <a:r>
              <a:rPr lang="en-GB" sz="2200" dirty="0">
                <a:solidFill>
                  <a:schemeClr val="tx1"/>
                </a:solidFill>
                <a:latin typeface="Comic Sans MS" panose="030F0702030302020204" pitchFamily="66" charset="0"/>
              </a:rPr>
              <a:t>Low birth rates</a:t>
            </a:r>
          </a:p>
          <a:p>
            <a:pPr marL="914400" lvl="1" indent="-457200" algn="l">
              <a:buFont typeface="Wingdings" panose="05000000000000000000" pitchFamily="2" charset="2"/>
              <a:buChar char="v"/>
            </a:pPr>
            <a:r>
              <a:rPr lang="en-GB" sz="2200" dirty="0">
                <a:solidFill>
                  <a:schemeClr val="tx1"/>
                </a:solidFill>
                <a:latin typeface="Comic Sans MS" panose="030F0702030302020204" pitchFamily="66" charset="0"/>
              </a:rPr>
              <a:t>Mobility</a:t>
            </a:r>
          </a:p>
          <a:p>
            <a:pPr marL="914400" lvl="1" indent="-457200" algn="l">
              <a:buFont typeface="Wingdings" panose="05000000000000000000" pitchFamily="2" charset="2"/>
              <a:buChar char="v"/>
            </a:pPr>
            <a:r>
              <a:rPr lang="en-GB" sz="2200" dirty="0">
                <a:solidFill>
                  <a:schemeClr val="tx1"/>
                </a:solidFill>
                <a:latin typeface="Comic Sans MS" panose="030F0702030302020204" pitchFamily="66" charset="0"/>
              </a:rPr>
              <a:t>Cost of living</a:t>
            </a:r>
          </a:p>
          <a:p>
            <a:pPr marL="914400" lvl="1" indent="-457200" algn="l">
              <a:buFont typeface="Wingdings" panose="05000000000000000000" pitchFamily="2" charset="2"/>
              <a:buChar char="v"/>
            </a:pPr>
            <a:r>
              <a:rPr lang="en-GB" sz="2200" dirty="0">
                <a:solidFill>
                  <a:schemeClr val="tx1"/>
                </a:solidFill>
                <a:latin typeface="Comic Sans MS" panose="030F0702030302020204" pitchFamily="66" charset="0"/>
              </a:rPr>
              <a:t>Secondary school options</a:t>
            </a:r>
            <a:endParaRPr lang="en-GB"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50258311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850106"/>
          </a:xfrm>
        </p:spPr>
        <p:txBody>
          <a:bodyPr/>
          <a:lstStyle/>
          <a:p>
            <a:r>
              <a:rPr lang="en-GB" u="sng" dirty="0">
                <a:latin typeface="Comic Sans MS" panose="030F0702030302020204" pitchFamily="66" charset="0"/>
              </a:rPr>
              <a:t>School Budgets</a:t>
            </a:r>
          </a:p>
        </p:txBody>
      </p:sp>
      <p:sp>
        <p:nvSpPr>
          <p:cNvPr id="3" name="Content Placeholder 2"/>
          <p:cNvSpPr>
            <a:spLocks noGrp="1"/>
          </p:cNvSpPr>
          <p:nvPr>
            <p:ph idx="1"/>
          </p:nvPr>
        </p:nvSpPr>
        <p:spPr>
          <a:xfrm>
            <a:off x="107504" y="1268760"/>
            <a:ext cx="8928992" cy="5904656"/>
          </a:xfrm>
        </p:spPr>
        <p:txBody>
          <a:bodyPr>
            <a:noAutofit/>
          </a:bodyPr>
          <a:lstStyle/>
          <a:p>
            <a:r>
              <a:rPr lang="en-GB" sz="2600" dirty="0">
                <a:latin typeface="Comic Sans MS" panose="030F0702030302020204" pitchFamily="66" charset="0"/>
              </a:rPr>
              <a:t>In an ideal world schools have “reserves” therefore creating a buffer to cater for unusual/extenuating circumstances examples of which could be low numbers, premises issues, legal issue.  </a:t>
            </a:r>
          </a:p>
          <a:p>
            <a:pPr marL="0" indent="0">
              <a:buNone/>
            </a:pPr>
            <a:endParaRPr lang="en-GB" sz="2600" dirty="0">
              <a:latin typeface="Comic Sans MS" panose="030F0702030302020204" pitchFamily="66" charset="0"/>
            </a:endParaRPr>
          </a:p>
          <a:p>
            <a:r>
              <a:rPr lang="en-GB" sz="2600" dirty="0">
                <a:latin typeface="Comic Sans MS" panose="030F0702030302020204" pitchFamily="66" charset="0"/>
              </a:rPr>
              <a:t>Reserves run out quickly with low numbers, especially year on year.  I arrived here 8 years ago to no reserves and a Reception intake of 48, so I began this journey with financial concerns.  Our numbers have fluctuated over 8 years, with the last three being low.</a:t>
            </a:r>
          </a:p>
          <a:p>
            <a:endParaRPr lang="en-GB" sz="2600" dirty="0">
              <a:latin typeface="Comic Sans MS" panose="030F0702030302020204" pitchFamily="66" charset="0"/>
            </a:endParaRPr>
          </a:p>
          <a:p>
            <a:endParaRPr lang="en-GB" sz="2600" dirty="0">
              <a:latin typeface="Comic Sans MS" panose="030F0702030302020204" pitchFamily="66" charset="0"/>
            </a:endParaRPr>
          </a:p>
          <a:p>
            <a:endParaRPr lang="en-GB" sz="2400" dirty="0">
              <a:latin typeface="Comic Sans MS" panose="030F0702030302020204" pitchFamily="66" charset="0"/>
            </a:endParaRPr>
          </a:p>
          <a:p>
            <a:endParaRPr lang="en-GB" dirty="0">
              <a:latin typeface="Comic Sans MS" panose="030F0702030302020204" pitchFamily="66" charset="0"/>
            </a:endParaRPr>
          </a:p>
        </p:txBody>
      </p:sp>
    </p:spTree>
    <p:extLst>
      <p:ext uri="{BB962C8B-B14F-4D97-AF65-F5344CB8AC3E}">
        <p14:creationId xmlns:p14="http://schemas.microsoft.com/office/powerpoint/2010/main" val="14014710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490066"/>
          </a:xfrm>
        </p:spPr>
        <p:txBody>
          <a:bodyPr>
            <a:noAutofit/>
          </a:bodyPr>
          <a:lstStyle/>
          <a:p>
            <a:r>
              <a:rPr lang="en-GB" u="sng" dirty="0">
                <a:latin typeface="Comic Sans MS" panose="030F0702030302020204" pitchFamily="66" charset="0"/>
              </a:rPr>
              <a:t>School budgets</a:t>
            </a:r>
          </a:p>
        </p:txBody>
      </p:sp>
      <p:sp>
        <p:nvSpPr>
          <p:cNvPr id="3" name="Content Placeholder 2"/>
          <p:cNvSpPr>
            <a:spLocks noGrp="1"/>
          </p:cNvSpPr>
          <p:nvPr>
            <p:ph idx="1"/>
          </p:nvPr>
        </p:nvSpPr>
        <p:spPr>
          <a:xfrm>
            <a:off x="0" y="1052736"/>
            <a:ext cx="9036496" cy="5688632"/>
          </a:xfrm>
        </p:spPr>
        <p:txBody>
          <a:bodyPr>
            <a:normAutofit fontScale="62500" lnSpcReduction="20000"/>
          </a:bodyPr>
          <a:lstStyle/>
          <a:p>
            <a:pPr marL="457200" indent="-457200"/>
            <a:r>
              <a:rPr lang="en-GB" sz="3700" dirty="0">
                <a:latin typeface="Comic Sans MS" panose="030F0702030302020204" pitchFamily="66" charset="0"/>
              </a:rPr>
              <a:t>School finances are the Headteachers/Governors responsibility.  We submit yearly/3 yearly budgets and monthly Financial Reports so there is great scrutiny of how our budget is spent.  </a:t>
            </a:r>
          </a:p>
          <a:p>
            <a:endParaRPr lang="en-GB" sz="3700" dirty="0">
              <a:latin typeface="Comic Sans MS" panose="030F0702030302020204" pitchFamily="66" charset="0"/>
            </a:endParaRPr>
          </a:p>
          <a:p>
            <a:pPr marL="457200" indent="-457200"/>
            <a:r>
              <a:rPr lang="en-GB" sz="3700" dirty="0">
                <a:latin typeface="Comic Sans MS" panose="030F0702030302020204" pitchFamily="66" charset="0"/>
              </a:rPr>
              <a:t>Spending is benchmarked against similar schools.  We have been frugal, creative and cut costs wherever we have been able to ensuring no impact to the children's learning.</a:t>
            </a:r>
          </a:p>
          <a:p>
            <a:endParaRPr lang="en-GB" sz="3700" dirty="0">
              <a:latin typeface="Comic Sans MS" panose="030F0702030302020204" pitchFamily="66" charset="0"/>
            </a:endParaRPr>
          </a:p>
          <a:p>
            <a:pPr marL="457200" indent="-457200"/>
            <a:r>
              <a:rPr lang="en-GB" sz="3700" dirty="0">
                <a:latin typeface="Comic Sans MS" panose="030F0702030302020204" pitchFamily="66" charset="0"/>
              </a:rPr>
              <a:t>We have, until this year, managed to submit balanced budgets using carry forward surpluses each year.  </a:t>
            </a:r>
          </a:p>
          <a:p>
            <a:pPr marL="457200" indent="-457200"/>
            <a:endParaRPr lang="en-GB" sz="3700" dirty="0">
              <a:latin typeface="Comic Sans MS" panose="030F0702030302020204" pitchFamily="66" charset="0"/>
            </a:endParaRPr>
          </a:p>
          <a:p>
            <a:pPr marL="457200" indent="-457200"/>
            <a:r>
              <a:rPr lang="en-GB" sz="3700" dirty="0">
                <a:latin typeface="Comic Sans MS" panose="030F0702030302020204" pitchFamily="66" charset="0"/>
              </a:rPr>
              <a:t>With all three year groups being low in numbers, to have managed budgets until now is due to prudent financial management and strategic planning by myself, our School Business Manager and oversight by our Governors. </a:t>
            </a:r>
          </a:p>
          <a:p>
            <a:pPr marL="457200" indent="-457200"/>
            <a:endParaRPr lang="en-GB" sz="3700" dirty="0">
              <a:latin typeface="Comic Sans MS" panose="030F0702030302020204" pitchFamily="66" charset="0"/>
            </a:endParaRPr>
          </a:p>
          <a:p>
            <a:pPr marL="0" indent="0">
              <a:buNone/>
            </a:pPr>
            <a:endParaRPr lang="en-GB" dirty="0"/>
          </a:p>
        </p:txBody>
      </p:sp>
    </p:spTree>
    <p:extLst>
      <p:ext uri="{BB962C8B-B14F-4D97-AF65-F5344CB8AC3E}">
        <p14:creationId xmlns:p14="http://schemas.microsoft.com/office/powerpoint/2010/main" val="7934413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1008112"/>
          </a:xfrm>
        </p:spPr>
        <p:txBody>
          <a:bodyPr>
            <a:normAutofit/>
          </a:bodyPr>
          <a:lstStyle/>
          <a:p>
            <a:r>
              <a:rPr lang="en-GB" u="sng" dirty="0">
                <a:latin typeface="Comic Sans MS" panose="030F0702030302020204" pitchFamily="66" charset="0"/>
              </a:rPr>
              <a:t>Cost cutting examples</a:t>
            </a:r>
          </a:p>
        </p:txBody>
      </p:sp>
      <p:sp>
        <p:nvSpPr>
          <p:cNvPr id="3" name="Content Placeholder 2"/>
          <p:cNvSpPr>
            <a:spLocks noGrp="1"/>
          </p:cNvSpPr>
          <p:nvPr>
            <p:ph idx="1"/>
          </p:nvPr>
        </p:nvSpPr>
        <p:spPr>
          <a:xfrm>
            <a:off x="0" y="1124744"/>
            <a:ext cx="9036496" cy="5976664"/>
          </a:xfrm>
        </p:spPr>
        <p:txBody>
          <a:bodyPr>
            <a:noAutofit/>
          </a:bodyPr>
          <a:lstStyle/>
          <a:p>
            <a:pPr lvl="0"/>
            <a:r>
              <a:rPr lang="en-GB" sz="2400" dirty="0">
                <a:latin typeface="Comic Sans MS" panose="030F0702030302020204" pitchFamily="66" charset="0"/>
              </a:rPr>
              <a:t>No caretaker since 2018</a:t>
            </a:r>
          </a:p>
          <a:p>
            <a:pPr lvl="0"/>
            <a:r>
              <a:rPr lang="en-GB" sz="2400" dirty="0">
                <a:latin typeface="Comic Sans MS" panose="030F0702030302020204" pitchFamily="66" charset="0"/>
              </a:rPr>
              <a:t>Restructure of the Senior Leadership Team in 2021 to reduce salary costs</a:t>
            </a:r>
          </a:p>
          <a:p>
            <a:pPr lvl="0"/>
            <a:r>
              <a:rPr lang="en-GB" sz="2400" dirty="0">
                <a:latin typeface="Comic Sans MS" panose="030F0702030302020204" pitchFamily="66" charset="0"/>
              </a:rPr>
              <a:t>Restructure of Senco role to be carried out by our Deputy Headteacher in April 24 to reduce salary costs</a:t>
            </a:r>
          </a:p>
          <a:p>
            <a:pPr lvl="0"/>
            <a:r>
              <a:rPr lang="en-GB" sz="2400" dirty="0">
                <a:latin typeface="Comic Sans MS" panose="030F0702030302020204" pitchFamily="66" charset="0"/>
              </a:rPr>
              <a:t>Senior Leadership Team teach</a:t>
            </a:r>
          </a:p>
          <a:p>
            <a:pPr lvl="0"/>
            <a:r>
              <a:rPr lang="en-GB" sz="2400" dirty="0">
                <a:latin typeface="Comic Sans MS" panose="030F0702030302020204" pitchFamily="66" charset="0"/>
              </a:rPr>
              <a:t>Redeployment of teaching assistants if there is absence </a:t>
            </a:r>
          </a:p>
          <a:p>
            <a:pPr lvl="0"/>
            <a:r>
              <a:rPr lang="en-GB" sz="2400" dirty="0">
                <a:latin typeface="Comic Sans MS" panose="030F0702030302020204" pitchFamily="66" charset="0"/>
              </a:rPr>
              <a:t>Teachers and Senior Leadership Team contribute financially to the school in provision of resources</a:t>
            </a:r>
          </a:p>
          <a:p>
            <a:pPr lvl="0"/>
            <a:r>
              <a:rPr lang="en-GB" sz="2400" dirty="0">
                <a:latin typeface="Comic Sans MS" panose="030F0702030302020204" pitchFamily="66" charset="0"/>
              </a:rPr>
              <a:t>Parents and staff and their families help with maintenance</a:t>
            </a:r>
          </a:p>
          <a:p>
            <a:r>
              <a:rPr lang="en-GB" sz="2400" dirty="0">
                <a:latin typeface="Comic Sans MS" panose="030F0702030302020204" pitchFamily="66" charset="0"/>
              </a:rPr>
              <a:t>Reliance on FOTG/parents financially in the provision of enrichment/resources</a:t>
            </a:r>
          </a:p>
        </p:txBody>
      </p:sp>
    </p:spTree>
    <p:extLst>
      <p:ext uri="{BB962C8B-B14F-4D97-AF65-F5344CB8AC3E}">
        <p14:creationId xmlns:p14="http://schemas.microsoft.com/office/powerpoint/2010/main" val="22674516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88641"/>
            <a:ext cx="7772400" cy="936103"/>
          </a:xfrm>
        </p:spPr>
        <p:txBody>
          <a:bodyPr/>
          <a:lstStyle/>
          <a:p>
            <a:r>
              <a:rPr lang="en-GB" u="sng" dirty="0">
                <a:latin typeface="Comic Sans MS" panose="030F0702030302020204" pitchFamily="66" charset="0"/>
              </a:rPr>
              <a:t>Parent Support</a:t>
            </a:r>
          </a:p>
        </p:txBody>
      </p:sp>
      <p:sp>
        <p:nvSpPr>
          <p:cNvPr id="3" name="Subtitle 2"/>
          <p:cNvSpPr>
            <a:spLocks noGrp="1"/>
          </p:cNvSpPr>
          <p:nvPr>
            <p:ph type="subTitle" idx="1"/>
          </p:nvPr>
        </p:nvSpPr>
        <p:spPr>
          <a:xfrm>
            <a:off x="251520" y="1124744"/>
            <a:ext cx="8640960" cy="6048672"/>
          </a:xfrm>
        </p:spPr>
        <p:txBody>
          <a:bodyPr>
            <a:noAutofit/>
          </a:bodyPr>
          <a:lstStyle/>
          <a:p>
            <a:pPr marL="457200" indent="-457200" algn="l">
              <a:buFont typeface="Arial" panose="020B0604020202020204" pitchFamily="34" charset="0"/>
              <a:buChar char="•"/>
            </a:pPr>
            <a:r>
              <a:rPr lang="en-GB" sz="2600" kern="100" dirty="0">
                <a:solidFill>
                  <a:schemeClr val="tx1"/>
                </a:solidFill>
                <a:latin typeface="Comic Sans MS" panose="030F0702030302020204" pitchFamily="66" charset="0"/>
                <a:ea typeface="Calibri" panose="020F0502020204030204" pitchFamily="34" charset="0"/>
                <a:cs typeface="Times New Roman" panose="02020603050405020304" pitchFamily="18" charset="0"/>
              </a:rPr>
              <a:t>All schools but particularly small schools are struggling.</a:t>
            </a:r>
          </a:p>
          <a:p>
            <a:pPr marL="457200" indent="-457200" algn="l">
              <a:buFont typeface="Arial" panose="020B0604020202020204" pitchFamily="34" charset="0"/>
              <a:buChar char="•"/>
            </a:pPr>
            <a:endParaRPr lang="en-GB" sz="2600" kern="100" dirty="0">
              <a:solidFill>
                <a:schemeClr val="tx1"/>
              </a:solidFill>
              <a:latin typeface="Comic Sans MS" panose="030F0702030302020204" pitchFamily="66" charset="0"/>
              <a:ea typeface="Calibri" panose="020F0502020204030204" pitchFamily="34" charset="0"/>
              <a:cs typeface="Times New Roman" panose="02020603050405020304" pitchFamily="18" charset="0"/>
            </a:endParaRPr>
          </a:p>
          <a:p>
            <a:pPr marL="457200" indent="-457200" algn="l">
              <a:buFont typeface="Arial" panose="020B0604020202020204" pitchFamily="34" charset="0"/>
              <a:buChar char="•"/>
            </a:pPr>
            <a:r>
              <a:rPr lang="en-GB" sz="2600" kern="100" dirty="0">
                <a:solidFill>
                  <a:schemeClr val="tx1"/>
                </a:solidFill>
                <a:latin typeface="Comic Sans MS" panose="030F0702030302020204" pitchFamily="66" charset="0"/>
                <a:ea typeface="Calibri" panose="020F0502020204030204" pitchFamily="34" charset="0"/>
                <a:cs typeface="Times New Roman" panose="02020603050405020304" pitchFamily="18" charset="0"/>
              </a:rPr>
              <a:t>We all believe education and everything that it entails should be free, however times have changed.</a:t>
            </a:r>
          </a:p>
          <a:p>
            <a:pPr algn="l"/>
            <a:endParaRPr lang="en-GB" sz="2600" kern="100" dirty="0">
              <a:solidFill>
                <a:schemeClr val="tx1"/>
              </a:solidFill>
              <a:latin typeface="Comic Sans MS" panose="030F0702030302020204" pitchFamily="66" charset="0"/>
              <a:ea typeface="Calibri" panose="020F0502020204030204" pitchFamily="34" charset="0"/>
              <a:cs typeface="Times New Roman" panose="02020603050405020304" pitchFamily="18" charset="0"/>
            </a:endParaRPr>
          </a:p>
          <a:p>
            <a:pPr marL="457200" indent="-457200" algn="l">
              <a:buFont typeface="Arial" panose="020B0604020202020204" pitchFamily="34" charset="0"/>
              <a:buChar char="•"/>
            </a:pPr>
            <a:r>
              <a:rPr lang="en-GB" sz="2600" kern="100" dirty="0">
                <a:solidFill>
                  <a:schemeClr val="tx1"/>
                </a:solidFill>
                <a:latin typeface="Comic Sans MS" panose="030F0702030302020204" pitchFamily="66" charset="0"/>
                <a:ea typeface="Calibri" panose="020F0502020204030204" pitchFamily="34" charset="0"/>
                <a:cs typeface="Times New Roman" panose="02020603050405020304" pitchFamily="18" charset="0"/>
              </a:rPr>
              <a:t>I cringe every time I send a message asking for tissues, pencils, glue sticks and paper.  However I am so grateful that you come to our schools rescue whenever we ask for resources or help.  The difference you make is huge.</a:t>
            </a:r>
          </a:p>
          <a:p>
            <a:br>
              <a:rPr lang="en-GB" sz="2600" kern="100" dirty="0">
                <a:solidFill>
                  <a:schemeClr val="tx1"/>
                </a:solidFill>
                <a:latin typeface="Comic Sans MS" panose="030F0702030302020204" pitchFamily="66" charset="0"/>
                <a:ea typeface="Calibri" panose="020F0502020204030204" pitchFamily="34" charset="0"/>
                <a:cs typeface="Times New Roman" panose="02020603050405020304" pitchFamily="18" charset="0"/>
              </a:rPr>
            </a:br>
            <a:r>
              <a:rPr lang="en-GB" kern="100" dirty="0">
                <a:solidFill>
                  <a:schemeClr val="tx1"/>
                </a:solidFill>
                <a:latin typeface="Comic Sans MS" panose="030F0702030302020204" pitchFamily="66" charset="0"/>
                <a:ea typeface="Calibri" panose="020F0502020204030204" pitchFamily="34" charset="0"/>
                <a:cs typeface="Times New Roman" panose="02020603050405020304" pitchFamily="18" charset="0"/>
              </a:rPr>
              <a:t>Thank you to all of you.</a:t>
            </a:r>
            <a:endParaRPr lang="en-GB" dirty="0">
              <a:solidFill>
                <a:schemeClr val="tx1"/>
              </a:solidFill>
            </a:endParaRPr>
          </a:p>
          <a:p>
            <a:endParaRPr lang="en-GB" sz="2600" dirty="0"/>
          </a:p>
        </p:txBody>
      </p:sp>
    </p:spTree>
    <p:extLst>
      <p:ext uri="{BB962C8B-B14F-4D97-AF65-F5344CB8AC3E}">
        <p14:creationId xmlns:p14="http://schemas.microsoft.com/office/powerpoint/2010/main" val="418133190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562074"/>
          </a:xfrm>
        </p:spPr>
        <p:txBody>
          <a:bodyPr>
            <a:normAutofit fontScale="90000"/>
          </a:bodyPr>
          <a:lstStyle/>
          <a:p>
            <a:r>
              <a:rPr lang="en-GB" u="sng" dirty="0">
                <a:latin typeface="Comic Sans MS" panose="030F0702030302020204" pitchFamily="66" charset="0"/>
              </a:rPr>
              <a:t>Numbers £££</a:t>
            </a:r>
          </a:p>
        </p:txBody>
      </p:sp>
      <p:sp>
        <p:nvSpPr>
          <p:cNvPr id="3" name="Content Placeholder 2"/>
          <p:cNvSpPr>
            <a:spLocks noGrp="1"/>
          </p:cNvSpPr>
          <p:nvPr>
            <p:ph idx="1"/>
          </p:nvPr>
        </p:nvSpPr>
        <p:spPr>
          <a:xfrm>
            <a:off x="107504" y="1124744"/>
            <a:ext cx="8928992" cy="5472608"/>
          </a:xfrm>
        </p:spPr>
        <p:txBody>
          <a:bodyPr>
            <a:normAutofit fontScale="92500"/>
          </a:bodyPr>
          <a:lstStyle/>
          <a:p>
            <a:r>
              <a:rPr lang="en-GB" sz="2800" dirty="0">
                <a:latin typeface="Comic Sans MS" panose="030F0702030302020204" pitchFamily="66" charset="0"/>
              </a:rPr>
              <a:t>On census day (3</a:t>
            </a:r>
            <a:r>
              <a:rPr lang="en-GB" sz="2800" baseline="30000" dirty="0">
                <a:latin typeface="Comic Sans MS" panose="030F0702030302020204" pitchFamily="66" charset="0"/>
              </a:rPr>
              <a:t>rd</a:t>
            </a:r>
            <a:r>
              <a:rPr lang="en-GB" sz="2800" dirty="0">
                <a:latin typeface="Comic Sans MS" panose="030F0702030302020204" pitchFamily="66" charset="0"/>
              </a:rPr>
              <a:t> October 2024), we had 129 children for register – 51 short. With each child bringing approximately £4,000, our  budget for April 25 – March 26 is considerably less than maximum.</a:t>
            </a:r>
          </a:p>
          <a:p>
            <a:r>
              <a:rPr lang="en-GB" sz="2800" dirty="0">
                <a:latin typeface="Comic Sans MS" panose="030F0702030302020204" pitchFamily="66" charset="0"/>
              </a:rPr>
              <a:t>Census day is critical.  We need every single child on roll to be here for register at 8.50 on that day, unless totally incapacitated, to maximise our funding for the next financial year. </a:t>
            </a:r>
          </a:p>
          <a:p>
            <a:r>
              <a:rPr lang="en-GB" sz="2800" dirty="0">
                <a:latin typeface="Comic Sans MS" panose="030F0702030302020204" pitchFamily="66" charset="0"/>
              </a:rPr>
              <a:t>Despite our intense work in cutting costs and raising income through lettings over the last few years, we had a forecast deficit of only £35k for 25/26.  Surrey will not license a deficit so we are forced to make adjustments.</a:t>
            </a:r>
          </a:p>
          <a:p>
            <a:endParaRPr lang="en-GB" dirty="0">
              <a:latin typeface="Comic Sans MS" panose="030F0702030302020204" pitchFamily="66" charset="0"/>
            </a:endParaRPr>
          </a:p>
          <a:p>
            <a:endParaRPr lang="en-GB" dirty="0">
              <a:latin typeface="Comic Sans MS" panose="030F0702030302020204" pitchFamily="66" charset="0"/>
            </a:endParaRPr>
          </a:p>
          <a:p>
            <a:pPr marL="0" indent="0">
              <a:buNone/>
            </a:pPr>
            <a:endParaRPr lang="en-GB" dirty="0">
              <a:latin typeface="Comic Sans MS" panose="030F0702030302020204" pitchFamily="66" charset="0"/>
            </a:endParaRPr>
          </a:p>
          <a:p>
            <a:endParaRPr lang="en-GB" dirty="0"/>
          </a:p>
        </p:txBody>
      </p:sp>
    </p:spTree>
    <p:extLst>
      <p:ext uri="{BB962C8B-B14F-4D97-AF65-F5344CB8AC3E}">
        <p14:creationId xmlns:p14="http://schemas.microsoft.com/office/powerpoint/2010/main" val="110116368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188641"/>
            <a:ext cx="8964488" cy="936103"/>
          </a:xfrm>
        </p:spPr>
        <p:txBody>
          <a:bodyPr>
            <a:normAutofit/>
          </a:bodyPr>
          <a:lstStyle/>
          <a:p>
            <a:r>
              <a:rPr lang="en-GB" u="sng" dirty="0">
                <a:latin typeface="Comic Sans MS" panose="030F0702030302020204" pitchFamily="66" charset="0"/>
              </a:rPr>
              <a:t>School structure September 25</a:t>
            </a:r>
            <a:endParaRPr lang="en-GB" dirty="0"/>
          </a:p>
        </p:txBody>
      </p:sp>
      <p:sp>
        <p:nvSpPr>
          <p:cNvPr id="3" name="Subtitle 2"/>
          <p:cNvSpPr>
            <a:spLocks noGrp="1"/>
          </p:cNvSpPr>
          <p:nvPr>
            <p:ph type="subTitle" idx="1"/>
          </p:nvPr>
        </p:nvSpPr>
        <p:spPr>
          <a:xfrm>
            <a:off x="251520" y="1124744"/>
            <a:ext cx="8712968" cy="5733256"/>
          </a:xfrm>
        </p:spPr>
        <p:txBody>
          <a:bodyPr>
            <a:normAutofit/>
          </a:bodyPr>
          <a:lstStyle/>
          <a:p>
            <a:pPr marL="457200" indent="-457200" algn="l">
              <a:buFont typeface="Arial" panose="020B0604020202020204" pitchFamily="34" charset="0"/>
              <a:buChar char="•"/>
            </a:pPr>
            <a:r>
              <a:rPr lang="en-GB" sz="2600" dirty="0">
                <a:solidFill>
                  <a:schemeClr val="tx1"/>
                </a:solidFill>
                <a:latin typeface="Comic Sans MS" panose="030F0702030302020204" pitchFamily="66" charset="0"/>
              </a:rPr>
              <a:t>Our Reception year group will remain the same. </a:t>
            </a:r>
          </a:p>
          <a:p>
            <a:pPr marL="457200" indent="-457200" algn="l">
              <a:buFont typeface="Arial" panose="020B0604020202020204" pitchFamily="34" charset="0"/>
              <a:buChar char="•"/>
            </a:pPr>
            <a:endParaRPr lang="en-GB" sz="2600" dirty="0">
              <a:solidFill>
                <a:schemeClr val="tx1"/>
              </a:solidFill>
              <a:latin typeface="Comic Sans MS" panose="030F0702030302020204" pitchFamily="66" charset="0"/>
            </a:endParaRPr>
          </a:p>
          <a:p>
            <a:pPr marL="457200" indent="-457200" algn="l">
              <a:buFont typeface="Arial" panose="020B0604020202020204" pitchFamily="34" charset="0"/>
              <a:buChar char="•"/>
            </a:pPr>
            <a:r>
              <a:rPr lang="en-GB" sz="2600" dirty="0">
                <a:solidFill>
                  <a:schemeClr val="tx1"/>
                </a:solidFill>
                <a:latin typeface="Comic Sans MS" panose="030F0702030302020204" pitchFamily="66" charset="0"/>
              </a:rPr>
              <a:t>There will be three mixed Year 1/2 classes. </a:t>
            </a:r>
          </a:p>
          <a:p>
            <a:pPr algn="l"/>
            <a:r>
              <a:rPr lang="en-GB" sz="2600" dirty="0">
                <a:solidFill>
                  <a:schemeClr val="tx1"/>
                </a:solidFill>
                <a:latin typeface="Comic Sans MS" panose="030F0702030302020204" pitchFamily="66" charset="0"/>
              </a:rPr>
              <a:t> </a:t>
            </a:r>
          </a:p>
          <a:p>
            <a:pPr marL="457200" indent="-457200" algn="l">
              <a:buFont typeface="Arial" panose="020B0604020202020204" pitchFamily="34" charset="0"/>
              <a:buChar char="•"/>
            </a:pPr>
            <a:r>
              <a:rPr lang="en-GB" sz="2600" dirty="0">
                <a:solidFill>
                  <a:schemeClr val="tx1"/>
                </a:solidFill>
                <a:latin typeface="Comic Sans MS" panose="030F0702030302020204" pitchFamily="66" charset="0"/>
              </a:rPr>
              <a:t>We are currently designing and organising the curriculum to ensure your children receive the absolute best of teaching and learning.</a:t>
            </a:r>
          </a:p>
          <a:p>
            <a:pPr marL="457200" indent="-457200" algn="l">
              <a:buFont typeface="Arial" panose="020B0604020202020204" pitchFamily="34" charset="0"/>
              <a:buChar char="•"/>
            </a:pPr>
            <a:endParaRPr lang="en-GB" sz="2600" dirty="0">
              <a:solidFill>
                <a:schemeClr val="tx1"/>
              </a:solidFill>
              <a:latin typeface="Comic Sans MS" panose="030F0702030302020204" pitchFamily="66" charset="0"/>
            </a:endParaRPr>
          </a:p>
          <a:p>
            <a:pPr marL="457200" indent="-457200" algn="l">
              <a:buFont typeface="Arial" panose="020B0604020202020204" pitchFamily="34" charset="0"/>
              <a:buChar char="•"/>
            </a:pPr>
            <a:r>
              <a:rPr lang="en-GB" sz="2600" dirty="0">
                <a:solidFill>
                  <a:schemeClr val="tx1"/>
                </a:solidFill>
                <a:latin typeface="Comic Sans MS" panose="030F0702030302020204" pitchFamily="66" charset="0"/>
              </a:rPr>
              <a:t>We are receiving expert assistance from SAfE (Schools Alliance for Excellence – organisation that quality assure schools in Surrey) and I am giving the teachers additional time to prepare the curriculum.</a:t>
            </a:r>
            <a:endParaRPr lang="en-GB" sz="2600" dirty="0"/>
          </a:p>
        </p:txBody>
      </p:sp>
    </p:spTree>
    <p:extLst>
      <p:ext uri="{BB962C8B-B14F-4D97-AF65-F5344CB8AC3E}">
        <p14:creationId xmlns:p14="http://schemas.microsoft.com/office/powerpoint/2010/main" val="1972832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864096"/>
          </a:xfrm>
        </p:spPr>
        <p:txBody>
          <a:bodyPr>
            <a:normAutofit/>
          </a:bodyPr>
          <a:lstStyle/>
          <a:p>
            <a:r>
              <a:rPr lang="en-GB" u="sng" dirty="0">
                <a:latin typeface="Comic Sans MS" panose="030F0702030302020204" pitchFamily="66" charset="0"/>
              </a:rPr>
              <a:t>Teaching and Learning</a:t>
            </a:r>
          </a:p>
        </p:txBody>
      </p:sp>
      <p:sp>
        <p:nvSpPr>
          <p:cNvPr id="3" name="Content Placeholder 2"/>
          <p:cNvSpPr>
            <a:spLocks noGrp="1"/>
          </p:cNvSpPr>
          <p:nvPr>
            <p:ph idx="1"/>
          </p:nvPr>
        </p:nvSpPr>
        <p:spPr>
          <a:xfrm>
            <a:off x="107504" y="980728"/>
            <a:ext cx="9036496" cy="5616624"/>
          </a:xfrm>
        </p:spPr>
        <p:txBody>
          <a:bodyPr>
            <a:noAutofit/>
          </a:bodyPr>
          <a:lstStyle/>
          <a:p>
            <a:r>
              <a:rPr lang="en-GB" sz="2600" dirty="0">
                <a:latin typeface="Comic Sans MS" panose="030F0702030302020204" pitchFamily="66" charset="0"/>
              </a:rPr>
              <a:t>In every class there is a wide breadth of ability and experience and excellent teaching caters for all with personalised learning, differentiation through task, approach or support and detailed planning in all curriculum areas.</a:t>
            </a:r>
          </a:p>
          <a:p>
            <a:r>
              <a:rPr lang="en-GB" sz="2600" dirty="0">
                <a:latin typeface="Comic Sans MS" panose="030F0702030302020204" pitchFamily="66" charset="0"/>
              </a:rPr>
              <a:t>Every child is supported and stretched.</a:t>
            </a:r>
          </a:p>
          <a:p>
            <a:r>
              <a:rPr lang="en-GB" sz="2600" dirty="0">
                <a:latin typeface="Comic Sans MS" panose="030F0702030302020204" pitchFamily="66" charset="0"/>
              </a:rPr>
              <a:t>All our teachers including myself are trained from Nursery age to Year 6.  We are all very experienced and between us have expertise in teaching single and mixed age classes.  This is not new for any of us.  In a mixed age class there will be children working below expectations and exceeding expectations and that is not related to age necessarily. </a:t>
            </a:r>
          </a:p>
        </p:txBody>
      </p:sp>
    </p:spTree>
    <p:extLst>
      <p:ext uri="{BB962C8B-B14F-4D97-AF65-F5344CB8AC3E}">
        <p14:creationId xmlns:p14="http://schemas.microsoft.com/office/powerpoint/2010/main" val="41707233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u="sng" dirty="0">
                <a:latin typeface="Comic Sans MS" panose="030F0702030302020204" pitchFamily="66" charset="0"/>
              </a:rPr>
              <a:t>Organisation of teaching </a:t>
            </a:r>
          </a:p>
        </p:txBody>
      </p:sp>
      <p:sp>
        <p:nvSpPr>
          <p:cNvPr id="3" name="Content Placeholder 2"/>
          <p:cNvSpPr>
            <a:spLocks noGrp="1"/>
          </p:cNvSpPr>
          <p:nvPr>
            <p:ph idx="1"/>
          </p:nvPr>
        </p:nvSpPr>
        <p:spPr/>
        <p:txBody>
          <a:bodyPr>
            <a:normAutofit/>
          </a:bodyPr>
          <a:lstStyle/>
          <a:p>
            <a:r>
              <a:rPr lang="en-GB" sz="2600" dirty="0">
                <a:latin typeface="Comic Sans MS" panose="030F0702030302020204" pitchFamily="66" charset="0"/>
              </a:rPr>
              <a:t>We will be grouping for Maths and Phonics as this is a more suitable approach for these curriculum areas.</a:t>
            </a:r>
          </a:p>
          <a:p>
            <a:r>
              <a:rPr lang="en-GB" sz="2600" dirty="0">
                <a:latin typeface="Comic Sans MS" panose="030F0702030302020204" pitchFamily="66" charset="0"/>
              </a:rPr>
              <a:t>All teaching and learning is differentiated widely in any class regardless of structure, teachers are highly skilled in tailoring learning perfectly so all are supported and challenge is provided. </a:t>
            </a:r>
          </a:p>
          <a:p>
            <a:endParaRPr lang="en-GB" sz="2600" dirty="0">
              <a:latin typeface="Comic Sans MS" panose="030F0702030302020204" pitchFamily="66" charset="0"/>
            </a:endParaRPr>
          </a:p>
          <a:p>
            <a:pPr marL="0" indent="0">
              <a:buNone/>
            </a:pPr>
            <a:r>
              <a:rPr lang="en-GB" sz="2600" i="1" dirty="0">
                <a:latin typeface="Comic Sans MS" panose="030F0702030302020204" pitchFamily="66" charset="0"/>
              </a:rPr>
              <a:t>Additional info</a:t>
            </a:r>
          </a:p>
        </p:txBody>
      </p:sp>
    </p:spTree>
    <p:extLst>
      <p:ext uri="{BB962C8B-B14F-4D97-AF65-F5344CB8AC3E}">
        <p14:creationId xmlns:p14="http://schemas.microsoft.com/office/powerpoint/2010/main" val="58183249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GB" u="sng" dirty="0">
                <a:latin typeface="Comic Sans MS" panose="030F0702030302020204" pitchFamily="66" charset="0"/>
              </a:rPr>
              <a:t>Social and emotional development</a:t>
            </a:r>
          </a:p>
        </p:txBody>
      </p:sp>
      <p:sp>
        <p:nvSpPr>
          <p:cNvPr id="3" name="Content Placeholder 2"/>
          <p:cNvSpPr>
            <a:spLocks noGrp="1"/>
          </p:cNvSpPr>
          <p:nvPr>
            <p:ph idx="1"/>
          </p:nvPr>
        </p:nvSpPr>
        <p:spPr>
          <a:xfrm>
            <a:off x="457200" y="1600200"/>
            <a:ext cx="8229600" cy="5257800"/>
          </a:xfrm>
        </p:spPr>
        <p:txBody>
          <a:bodyPr>
            <a:normAutofit/>
          </a:bodyPr>
          <a:lstStyle/>
          <a:p>
            <a:r>
              <a:rPr lang="en-GB" sz="2600" dirty="0">
                <a:latin typeface="Comic Sans MS" panose="030F0702030302020204" pitchFamily="66" charset="0"/>
              </a:rPr>
              <a:t>Age/mixed age grouping makes no difference to our teaching/learning as our approach is personalised to the needs of every child.  We know every child so well, every child will receive support emotionally and socially through </a:t>
            </a:r>
          </a:p>
          <a:p>
            <a:pPr>
              <a:buFont typeface="Wingdings" panose="05000000000000000000" pitchFamily="2" charset="2"/>
              <a:buChar char="v"/>
            </a:pPr>
            <a:r>
              <a:rPr lang="en-GB" sz="2600" dirty="0">
                <a:latin typeface="Comic Sans MS" panose="030F0702030302020204" pitchFamily="66" charset="0"/>
              </a:rPr>
              <a:t>General teaching</a:t>
            </a:r>
          </a:p>
          <a:p>
            <a:pPr>
              <a:buFont typeface="Wingdings" panose="05000000000000000000" pitchFamily="2" charset="2"/>
              <a:buChar char="v"/>
            </a:pPr>
            <a:r>
              <a:rPr lang="en-GB" sz="2600" dirty="0">
                <a:latin typeface="Comic Sans MS" panose="030F0702030302020204" pitchFamily="66" charset="0"/>
              </a:rPr>
              <a:t>PSHE curriculum</a:t>
            </a:r>
          </a:p>
          <a:p>
            <a:pPr>
              <a:buFont typeface="Wingdings" panose="05000000000000000000" pitchFamily="2" charset="2"/>
              <a:buChar char="v"/>
            </a:pPr>
            <a:r>
              <a:rPr lang="en-GB" sz="2600" dirty="0">
                <a:latin typeface="Comic Sans MS" panose="030F0702030302020204" pitchFamily="66" charset="0"/>
              </a:rPr>
              <a:t>Behaviour Hub/Trauma informed approach &amp; Mental Health Leads </a:t>
            </a:r>
          </a:p>
          <a:p>
            <a:pPr>
              <a:buFont typeface="Wingdings" panose="05000000000000000000" pitchFamily="2" charset="2"/>
              <a:buChar char="v"/>
            </a:pPr>
            <a:r>
              <a:rPr lang="en-GB" sz="2600" dirty="0">
                <a:latin typeface="Comic Sans MS" panose="030F0702030302020204" pitchFamily="66" charset="0"/>
              </a:rPr>
              <a:t>High level of training in neuro diversity and SEND.</a:t>
            </a:r>
          </a:p>
          <a:p>
            <a:pPr marL="0" indent="0">
              <a:buNone/>
            </a:pPr>
            <a:r>
              <a:rPr lang="en-GB" sz="2600" i="1" dirty="0">
                <a:latin typeface="Comic Sans MS" panose="030F0702030302020204" pitchFamily="66" charset="0"/>
              </a:rPr>
              <a:t>Additional info</a:t>
            </a:r>
          </a:p>
          <a:p>
            <a:pPr>
              <a:buFont typeface="Wingdings" panose="05000000000000000000" pitchFamily="2" charset="2"/>
              <a:buChar char="v"/>
            </a:pPr>
            <a:endParaRPr lang="en-GB" sz="2600" dirty="0">
              <a:latin typeface="Comic Sans MS" panose="030F0702030302020204" pitchFamily="66" charset="0"/>
            </a:endParaRPr>
          </a:p>
        </p:txBody>
      </p:sp>
    </p:spTree>
    <p:extLst>
      <p:ext uri="{BB962C8B-B14F-4D97-AF65-F5344CB8AC3E}">
        <p14:creationId xmlns:p14="http://schemas.microsoft.com/office/powerpoint/2010/main" val="18689271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720080"/>
          </a:xfrm>
        </p:spPr>
        <p:txBody>
          <a:bodyPr>
            <a:noAutofit/>
          </a:bodyPr>
          <a:lstStyle/>
          <a:p>
            <a:r>
              <a:rPr lang="en-GB" u="sng" dirty="0">
                <a:latin typeface="Comic Sans MS" panose="030F0702030302020204" pitchFamily="66" charset="0"/>
              </a:rPr>
              <a:t>Classes</a:t>
            </a:r>
          </a:p>
        </p:txBody>
      </p:sp>
      <p:sp>
        <p:nvSpPr>
          <p:cNvPr id="3" name="Content Placeholder 2"/>
          <p:cNvSpPr>
            <a:spLocks noGrp="1"/>
          </p:cNvSpPr>
          <p:nvPr>
            <p:ph idx="1"/>
          </p:nvPr>
        </p:nvSpPr>
        <p:spPr>
          <a:xfrm>
            <a:off x="107504" y="836712"/>
            <a:ext cx="8928992" cy="6624736"/>
          </a:xfrm>
        </p:spPr>
        <p:txBody>
          <a:bodyPr>
            <a:noAutofit/>
          </a:bodyPr>
          <a:lstStyle/>
          <a:p>
            <a:r>
              <a:rPr lang="en-GB" sz="2400" dirty="0">
                <a:latin typeface="Comic Sans MS" panose="030F0702030302020204" pitchFamily="66" charset="0"/>
              </a:rPr>
              <a:t>I track every child's experience through their 3 years.  When creating classes for Reception we use several factors. Until the children are together we do not know if we have created the right balance. If our professional opinion is to mix then we will.  </a:t>
            </a:r>
          </a:p>
          <a:p>
            <a:r>
              <a:rPr lang="en-GB" sz="2400" dirty="0">
                <a:latin typeface="Comic Sans MS" panose="030F0702030302020204" pitchFamily="66" charset="0"/>
              </a:rPr>
              <a:t>When mixing I/we consider relationships, specific needs, the particular classroom, teaching staff and their skills/training for specific need</a:t>
            </a:r>
            <a:r>
              <a:rPr lang="en-GB" sz="2400">
                <a:latin typeface="Comic Sans MS" panose="030F0702030302020204" pitchFamily="66" charset="0"/>
              </a:rPr>
              <a:t>.  </a:t>
            </a:r>
            <a:endParaRPr lang="en-GB" sz="2400" dirty="0">
              <a:latin typeface="Comic Sans MS" panose="030F0702030302020204" pitchFamily="66" charset="0"/>
            </a:endParaRPr>
          </a:p>
          <a:p>
            <a:r>
              <a:rPr lang="en-GB" sz="2400" dirty="0">
                <a:latin typeface="Comic Sans MS" panose="030F0702030302020204" pitchFamily="66" charset="0"/>
              </a:rPr>
              <a:t>We have low staff turnover because our school is a successful and enjoyable place to work where everyone is respected and valued. (evidence based)   Miss Adams is moving area so had decided to move on to a new exciting chapter in her life.  </a:t>
            </a:r>
          </a:p>
          <a:p>
            <a:r>
              <a:rPr lang="en-GB" sz="2400" dirty="0">
                <a:latin typeface="Comic Sans MS" panose="030F0702030302020204" pitchFamily="66" charset="0"/>
              </a:rPr>
              <a:t>Next years teaching will be organised with considerable thought when the time comes.</a:t>
            </a:r>
          </a:p>
        </p:txBody>
      </p:sp>
    </p:spTree>
    <p:extLst>
      <p:ext uri="{BB962C8B-B14F-4D97-AF65-F5344CB8AC3E}">
        <p14:creationId xmlns:p14="http://schemas.microsoft.com/office/powerpoint/2010/main" val="295081328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792088"/>
          </a:xfrm>
        </p:spPr>
        <p:txBody>
          <a:bodyPr/>
          <a:lstStyle/>
          <a:p>
            <a:r>
              <a:rPr lang="en-GB" u="sng" dirty="0">
                <a:latin typeface="Comic Sans MS" panose="030F0702030302020204" pitchFamily="66" charset="0"/>
              </a:rPr>
              <a:t>Transition to Year 3</a:t>
            </a:r>
          </a:p>
        </p:txBody>
      </p:sp>
      <p:sp>
        <p:nvSpPr>
          <p:cNvPr id="3" name="Content Placeholder 2"/>
          <p:cNvSpPr>
            <a:spLocks noGrp="1"/>
          </p:cNvSpPr>
          <p:nvPr>
            <p:ph idx="1"/>
          </p:nvPr>
        </p:nvSpPr>
        <p:spPr>
          <a:xfrm>
            <a:off x="107504" y="908720"/>
            <a:ext cx="8928992" cy="5688632"/>
          </a:xfrm>
        </p:spPr>
        <p:txBody>
          <a:bodyPr>
            <a:normAutofit/>
          </a:bodyPr>
          <a:lstStyle/>
          <a:p>
            <a:r>
              <a:rPr lang="en-GB" sz="2600" dirty="0">
                <a:latin typeface="Comic Sans MS" panose="030F0702030302020204" pitchFamily="66" charset="0"/>
              </a:rPr>
              <a:t>Children in Year 2 are taught the KS1 curriculum as required and there are age related expectations which their learning and progress is measured against. Within this there is challenge and stretch provided for all.</a:t>
            </a:r>
          </a:p>
          <a:p>
            <a:endParaRPr lang="en-GB" sz="2600" dirty="0">
              <a:latin typeface="Comic Sans MS" panose="030F0702030302020204" pitchFamily="66" charset="0"/>
            </a:endParaRPr>
          </a:p>
          <a:p>
            <a:r>
              <a:rPr lang="en-GB" sz="2600" dirty="0">
                <a:latin typeface="Comic Sans MS" panose="030F0702030302020204" pitchFamily="66" charset="0"/>
              </a:rPr>
              <a:t>The Year 2 children next year will have the same careful handover and transition into Year 3.</a:t>
            </a:r>
          </a:p>
          <a:p>
            <a:pPr marL="0" indent="0">
              <a:buNone/>
            </a:pPr>
            <a:endParaRPr lang="en-GB" sz="2600" dirty="0">
              <a:latin typeface="Comic Sans MS" panose="030F0702030302020204" pitchFamily="66" charset="0"/>
            </a:endParaRPr>
          </a:p>
          <a:p>
            <a:r>
              <a:rPr lang="en-GB" sz="2600" dirty="0">
                <a:latin typeface="Comic Sans MS" panose="030F0702030302020204" pitchFamily="66" charset="0"/>
              </a:rPr>
              <a:t>When children are in Year 3 they are taught the KS2 curriculum as required and there are age related expectations which their learning and progress is measured against.</a:t>
            </a:r>
          </a:p>
        </p:txBody>
      </p:sp>
    </p:spTree>
    <p:extLst>
      <p:ext uri="{BB962C8B-B14F-4D97-AF65-F5344CB8AC3E}">
        <p14:creationId xmlns:p14="http://schemas.microsoft.com/office/powerpoint/2010/main" val="144607982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24744"/>
          </a:xfrm>
        </p:spPr>
        <p:txBody>
          <a:bodyPr/>
          <a:lstStyle/>
          <a:p>
            <a:r>
              <a:rPr lang="en-GB" u="sng" dirty="0">
                <a:latin typeface="Comic Sans MS" panose="030F0702030302020204" pitchFamily="66" charset="0"/>
              </a:rPr>
              <a:t>Success measures</a:t>
            </a:r>
          </a:p>
        </p:txBody>
      </p:sp>
      <p:sp>
        <p:nvSpPr>
          <p:cNvPr id="3" name="Content Placeholder 2"/>
          <p:cNvSpPr>
            <a:spLocks noGrp="1"/>
          </p:cNvSpPr>
          <p:nvPr>
            <p:ph idx="1"/>
          </p:nvPr>
        </p:nvSpPr>
        <p:spPr>
          <a:xfrm>
            <a:off x="0" y="908720"/>
            <a:ext cx="9036496" cy="6192688"/>
          </a:xfrm>
        </p:spPr>
        <p:txBody>
          <a:bodyPr>
            <a:noAutofit/>
          </a:bodyPr>
          <a:lstStyle/>
          <a:p>
            <a:endParaRPr lang="en-GB" sz="2600" dirty="0">
              <a:latin typeface="Comic Sans MS" panose="030F0702030302020204" pitchFamily="66" charset="0"/>
            </a:endParaRPr>
          </a:p>
          <a:p>
            <a:r>
              <a:rPr lang="en-GB" sz="2600" dirty="0">
                <a:latin typeface="Comic Sans MS" panose="030F0702030302020204" pitchFamily="66" charset="0"/>
              </a:rPr>
              <a:t>Every year we are risk assessed by SAfE  the body in Surrey that quality assures schools.  Every aspect of our school is scrutinised for quality and we always do well.</a:t>
            </a:r>
          </a:p>
          <a:p>
            <a:endParaRPr lang="en-GB" sz="2600" dirty="0">
              <a:latin typeface="Comic Sans MS" panose="030F0702030302020204" pitchFamily="66" charset="0"/>
            </a:endParaRPr>
          </a:p>
          <a:p>
            <a:r>
              <a:rPr lang="en-GB" sz="2600" dirty="0">
                <a:latin typeface="Comic Sans MS" panose="030F0702030302020204" pitchFamily="66" charset="0"/>
              </a:rPr>
              <a:t>Within our School Development Plan, all targets will be set with high expectations.  Vertical grouping will have no impact on our target setting and our expectations for achievement, although it will be referred to appropriately.</a:t>
            </a:r>
          </a:p>
          <a:p>
            <a:endParaRPr lang="en-GB" sz="2600" dirty="0">
              <a:latin typeface="Comic Sans MS" panose="030F0702030302020204" pitchFamily="66" charset="0"/>
            </a:endParaRPr>
          </a:p>
          <a:p>
            <a:r>
              <a:rPr lang="en-GB" sz="2600" dirty="0">
                <a:latin typeface="Comic Sans MS" panose="030F0702030302020204" pitchFamily="66" charset="0"/>
              </a:rPr>
              <a:t>Children are assessed according to Year group expectations, this will not change.</a:t>
            </a:r>
          </a:p>
        </p:txBody>
      </p:sp>
    </p:spTree>
    <p:extLst>
      <p:ext uri="{BB962C8B-B14F-4D97-AF65-F5344CB8AC3E}">
        <p14:creationId xmlns:p14="http://schemas.microsoft.com/office/powerpoint/2010/main" val="210170871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88641"/>
            <a:ext cx="7772400" cy="1224135"/>
          </a:xfrm>
        </p:spPr>
        <p:txBody>
          <a:bodyPr/>
          <a:lstStyle/>
          <a:p>
            <a:r>
              <a:rPr lang="en-GB" u="sng" dirty="0">
                <a:latin typeface="Comic Sans MS" panose="030F0702030302020204" pitchFamily="66" charset="0"/>
              </a:rPr>
              <a:t>Non negotiables</a:t>
            </a:r>
          </a:p>
        </p:txBody>
      </p:sp>
      <p:sp>
        <p:nvSpPr>
          <p:cNvPr id="3" name="Subtitle 2"/>
          <p:cNvSpPr>
            <a:spLocks noGrp="1"/>
          </p:cNvSpPr>
          <p:nvPr>
            <p:ph type="subTitle" idx="1"/>
          </p:nvPr>
        </p:nvSpPr>
        <p:spPr>
          <a:xfrm>
            <a:off x="107504" y="1556792"/>
            <a:ext cx="8856984" cy="4752528"/>
          </a:xfrm>
        </p:spPr>
        <p:txBody>
          <a:bodyPr>
            <a:normAutofit/>
          </a:bodyPr>
          <a:lstStyle/>
          <a:p>
            <a:pPr marL="457200" indent="-457200" algn="l">
              <a:buFont typeface="Arial" panose="020B0604020202020204" pitchFamily="34" charset="0"/>
              <a:buChar char="•"/>
            </a:pPr>
            <a:r>
              <a:rPr lang="en-GB" sz="2600" dirty="0">
                <a:solidFill>
                  <a:schemeClr val="tx1"/>
                </a:solidFill>
                <a:latin typeface="Comic Sans MS" panose="030F0702030302020204" pitchFamily="66" charset="0"/>
              </a:rPr>
              <a:t>Absolutely sacred for me as Headteacher has always been to provide support to the teacher by way of a teaching assistant. This additional teaching support makes a huge difference to the quality of teaching and learning we can provide for all children.  Despite cost cutting we are ensuring this continues.</a:t>
            </a:r>
          </a:p>
          <a:p>
            <a:pPr algn="l"/>
            <a:endParaRPr lang="en-GB" sz="2600" dirty="0">
              <a:solidFill>
                <a:schemeClr val="tx1"/>
              </a:solidFill>
              <a:latin typeface="Comic Sans MS" panose="030F0702030302020204" pitchFamily="66" charset="0"/>
            </a:endParaRPr>
          </a:p>
          <a:p>
            <a:pPr marL="457200" indent="-457200" algn="l">
              <a:buFont typeface="Arial" panose="020B0604020202020204" pitchFamily="34" charset="0"/>
              <a:buChar char="•"/>
            </a:pPr>
            <a:r>
              <a:rPr lang="en-GB" sz="2600" dirty="0">
                <a:solidFill>
                  <a:schemeClr val="tx1"/>
                </a:solidFill>
                <a:latin typeface="Comic Sans MS" panose="030F0702030302020204" pitchFamily="66" charset="0"/>
              </a:rPr>
              <a:t>Next year we have reduced teaching assistant hours, however we are still holding to this very sacred ethos of having a teaching assistant in every class, all day, every day.</a:t>
            </a:r>
          </a:p>
          <a:p>
            <a:pPr algn="l"/>
            <a:endParaRPr lang="en-GB" sz="2600" dirty="0">
              <a:solidFill>
                <a:schemeClr val="tx1"/>
              </a:solidFill>
            </a:endParaRPr>
          </a:p>
        </p:txBody>
      </p:sp>
    </p:spTree>
    <p:extLst>
      <p:ext uri="{BB962C8B-B14F-4D97-AF65-F5344CB8AC3E}">
        <p14:creationId xmlns:p14="http://schemas.microsoft.com/office/powerpoint/2010/main" val="337855526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
            <a:ext cx="7772400" cy="908719"/>
          </a:xfrm>
        </p:spPr>
        <p:txBody>
          <a:bodyPr>
            <a:normAutofit/>
          </a:bodyPr>
          <a:lstStyle/>
          <a:p>
            <a:r>
              <a:rPr lang="en-GB" u="sng" dirty="0">
                <a:latin typeface="Comic Sans MS" panose="030F0702030302020204" pitchFamily="66" charset="0"/>
              </a:rPr>
              <a:t>Reassurance</a:t>
            </a:r>
          </a:p>
        </p:txBody>
      </p:sp>
      <p:sp>
        <p:nvSpPr>
          <p:cNvPr id="3" name="Subtitle 2"/>
          <p:cNvSpPr>
            <a:spLocks noGrp="1"/>
          </p:cNvSpPr>
          <p:nvPr>
            <p:ph type="subTitle" idx="1"/>
          </p:nvPr>
        </p:nvSpPr>
        <p:spPr>
          <a:xfrm>
            <a:off x="395536" y="908720"/>
            <a:ext cx="8062664" cy="6696744"/>
          </a:xfrm>
        </p:spPr>
        <p:txBody>
          <a:bodyPr>
            <a:normAutofit fontScale="25000" lnSpcReduction="20000"/>
          </a:bodyPr>
          <a:lstStyle/>
          <a:p>
            <a:pPr marL="457200" indent="-457200" algn="l">
              <a:buFont typeface="Arial" panose="020B0604020202020204" pitchFamily="34" charset="0"/>
              <a:buChar char="•"/>
            </a:pPr>
            <a:r>
              <a:rPr lang="en-GB" sz="10400" dirty="0">
                <a:solidFill>
                  <a:schemeClr val="tx1"/>
                </a:solidFill>
                <a:latin typeface="Comic Sans MS" panose="030F0702030302020204" pitchFamily="66" charset="0"/>
              </a:rPr>
              <a:t>This is not our wish, we have no choice but we are not worried about the quality of teaching and learning or the children's well being.</a:t>
            </a:r>
          </a:p>
          <a:p>
            <a:pPr algn="l"/>
            <a:endParaRPr lang="en-GB" sz="10400" dirty="0">
              <a:solidFill>
                <a:schemeClr val="tx1"/>
              </a:solidFill>
              <a:latin typeface="Comic Sans MS" panose="030F0702030302020204" pitchFamily="66" charset="0"/>
            </a:endParaRPr>
          </a:p>
          <a:p>
            <a:pPr marL="457200" indent="-457200" algn="l">
              <a:buFont typeface="Arial" panose="020B0604020202020204" pitchFamily="34" charset="0"/>
              <a:buChar char="•"/>
            </a:pPr>
            <a:r>
              <a:rPr lang="en-GB" sz="10400" dirty="0">
                <a:solidFill>
                  <a:schemeClr val="tx1"/>
                </a:solidFill>
                <a:latin typeface="Comic Sans MS" panose="030F0702030302020204" pitchFamily="66" charset="0"/>
              </a:rPr>
              <a:t>We will not continue with vertical grouping if numbers allow.  We are hoping that this is very short term.</a:t>
            </a:r>
            <a:r>
              <a:rPr lang="en-GB" sz="9600" dirty="0">
                <a:solidFill>
                  <a:schemeClr val="tx1"/>
                </a:solidFill>
                <a:latin typeface="Comic Sans MS" panose="030F0702030302020204" pitchFamily="66" charset="0"/>
              </a:rPr>
              <a:t> </a:t>
            </a:r>
            <a:endParaRPr lang="en-GB" sz="10400" dirty="0">
              <a:solidFill>
                <a:schemeClr val="tx1"/>
              </a:solidFill>
              <a:latin typeface="Comic Sans MS" panose="030F0702030302020204" pitchFamily="66" charset="0"/>
            </a:endParaRPr>
          </a:p>
          <a:p>
            <a:pPr marL="457200" indent="-457200" algn="l">
              <a:buFont typeface="Arial" panose="020B0604020202020204" pitchFamily="34" charset="0"/>
              <a:buChar char="•"/>
            </a:pPr>
            <a:endParaRPr lang="en-GB" sz="10400" dirty="0">
              <a:solidFill>
                <a:schemeClr val="tx1"/>
              </a:solidFill>
              <a:latin typeface="Comic Sans MS" panose="030F0702030302020204" pitchFamily="66" charset="0"/>
            </a:endParaRPr>
          </a:p>
          <a:p>
            <a:pPr marL="457200" indent="-457200" algn="l">
              <a:buFont typeface="Arial" panose="020B0604020202020204" pitchFamily="34" charset="0"/>
              <a:buChar char="•"/>
            </a:pPr>
            <a:r>
              <a:rPr lang="en-GB" sz="10400" dirty="0">
                <a:solidFill>
                  <a:schemeClr val="tx1"/>
                </a:solidFill>
                <a:latin typeface="Comic Sans MS" panose="030F0702030302020204" pitchFamily="66" charset="0"/>
              </a:rPr>
              <a:t>We will continue with excellent financial management to ensure that no penny is wasted, whilst ensuring we provide the best learning so that we can return to “normal” asap.</a:t>
            </a:r>
          </a:p>
          <a:p>
            <a:pPr marL="457200" indent="-457200" algn="l">
              <a:buFont typeface="Arial" panose="020B0604020202020204" pitchFamily="34" charset="0"/>
              <a:buChar char="•"/>
            </a:pPr>
            <a:endParaRPr lang="en-GB" sz="10400" dirty="0">
              <a:solidFill>
                <a:schemeClr val="tx1"/>
              </a:solidFill>
              <a:latin typeface="Comic Sans MS" panose="030F0702030302020204" pitchFamily="66" charset="0"/>
            </a:endParaRPr>
          </a:p>
          <a:p>
            <a:pPr marL="457200" indent="-457200" algn="l">
              <a:buFont typeface="Arial" panose="020B0604020202020204" pitchFamily="34" charset="0"/>
              <a:buChar char="•"/>
            </a:pPr>
            <a:r>
              <a:rPr lang="en-GB" sz="10400" dirty="0">
                <a:solidFill>
                  <a:schemeClr val="tx1"/>
                </a:solidFill>
                <a:latin typeface="Comic Sans MS" panose="030F0702030302020204" pitchFamily="66" charset="0"/>
              </a:rPr>
              <a:t>An additional parent meeting to report on your children's learning would not be necessary but we will consider this in the Autumn term when we return to school.</a:t>
            </a:r>
          </a:p>
          <a:p>
            <a:pPr algn="l"/>
            <a:endParaRPr lang="en-GB" sz="10400" dirty="0">
              <a:solidFill>
                <a:schemeClr val="tx1"/>
              </a:solidFill>
              <a:latin typeface="Comic Sans MS" panose="030F0702030302020204" pitchFamily="66" charset="0"/>
            </a:endParaRPr>
          </a:p>
          <a:p>
            <a:pPr algn="l"/>
            <a:endParaRPr lang="en-GB" sz="10400" dirty="0">
              <a:solidFill>
                <a:schemeClr val="tx1"/>
              </a:solidFill>
              <a:latin typeface="Comic Sans MS" panose="030F0702030302020204" pitchFamily="66" charset="0"/>
            </a:endParaRPr>
          </a:p>
          <a:p>
            <a:pPr marL="457200" indent="-457200" algn="l">
              <a:buFont typeface="Arial" panose="020B0604020202020204" pitchFamily="34" charset="0"/>
              <a:buChar char="•"/>
            </a:pPr>
            <a:endParaRPr lang="en-GB" sz="4400" dirty="0">
              <a:solidFill>
                <a:schemeClr val="tx1"/>
              </a:solidFill>
              <a:latin typeface="Comic Sans MS" panose="030F0702030302020204" pitchFamily="66" charset="0"/>
            </a:endParaRPr>
          </a:p>
          <a:p>
            <a:pPr algn="l"/>
            <a:r>
              <a:rPr lang="en-GB" sz="4400" dirty="0">
                <a:solidFill>
                  <a:schemeClr val="tx1"/>
                </a:solidFill>
                <a:latin typeface="Comic Sans MS" panose="030F0702030302020204" pitchFamily="66" charset="0"/>
              </a:rPr>
              <a:t>  </a:t>
            </a:r>
            <a:endParaRPr lang="en-GB" sz="4400" dirty="0">
              <a:latin typeface="Comic Sans MS" panose="030F0702030302020204" pitchFamily="66" charset="0"/>
            </a:endParaRPr>
          </a:p>
          <a:p>
            <a:pPr marL="457200" indent="-457200" algn="l">
              <a:buFont typeface="Arial" panose="020B0604020202020204" pitchFamily="34" charset="0"/>
              <a:buChar char="•"/>
            </a:pPr>
            <a:endParaRPr lang="en-GB" sz="4400" dirty="0">
              <a:solidFill>
                <a:schemeClr val="tx1"/>
              </a:solidFill>
            </a:endParaRPr>
          </a:p>
          <a:p>
            <a:pPr algn="l"/>
            <a:r>
              <a:rPr lang="en-GB" sz="4400" dirty="0">
                <a:solidFill>
                  <a:schemeClr val="tx1"/>
                </a:solidFill>
              </a:rPr>
              <a:t> </a:t>
            </a:r>
          </a:p>
          <a:p>
            <a:pPr marL="457200" indent="-457200" algn="l">
              <a:buFont typeface="Arial" panose="020B0604020202020204" pitchFamily="34" charset="0"/>
              <a:buChar char="•"/>
            </a:pPr>
            <a:endParaRPr lang="en-GB" dirty="0">
              <a:solidFill>
                <a:schemeClr val="tx1"/>
              </a:solidFill>
              <a:latin typeface="Comic Sans MS" panose="030F0702030302020204" pitchFamily="66" charset="0"/>
            </a:endParaRPr>
          </a:p>
        </p:txBody>
      </p:sp>
    </p:spTree>
    <p:extLst>
      <p:ext uri="{BB962C8B-B14F-4D97-AF65-F5344CB8AC3E}">
        <p14:creationId xmlns:p14="http://schemas.microsoft.com/office/powerpoint/2010/main" val="185781673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16632"/>
            <a:ext cx="8229600" cy="720080"/>
          </a:xfrm>
        </p:spPr>
        <p:txBody>
          <a:bodyPr>
            <a:normAutofit fontScale="90000"/>
          </a:bodyPr>
          <a:lstStyle/>
          <a:p>
            <a:r>
              <a:rPr lang="en-GB" u="sng" dirty="0">
                <a:latin typeface="Comic Sans MS" panose="030F0702030302020204" pitchFamily="66" charset="0"/>
              </a:rPr>
              <a:t>Reassurance</a:t>
            </a:r>
          </a:p>
        </p:txBody>
      </p:sp>
      <p:sp>
        <p:nvSpPr>
          <p:cNvPr id="3" name="Content Placeholder 2"/>
          <p:cNvSpPr>
            <a:spLocks noGrp="1"/>
          </p:cNvSpPr>
          <p:nvPr>
            <p:ph idx="1"/>
          </p:nvPr>
        </p:nvSpPr>
        <p:spPr>
          <a:xfrm>
            <a:off x="0" y="836712"/>
            <a:ext cx="9036496" cy="6021288"/>
          </a:xfrm>
        </p:spPr>
        <p:txBody>
          <a:bodyPr>
            <a:normAutofit fontScale="77500" lnSpcReduction="20000"/>
          </a:bodyPr>
          <a:lstStyle/>
          <a:p>
            <a:pPr marL="457200" indent="-457200"/>
            <a:endParaRPr lang="en-GB" dirty="0">
              <a:latin typeface="Comic Sans MS" panose="030F0702030302020204" pitchFamily="66" charset="0"/>
            </a:endParaRPr>
          </a:p>
          <a:p>
            <a:pPr marL="457200" indent="-457200"/>
            <a:r>
              <a:rPr lang="en-GB" sz="3100" dirty="0">
                <a:latin typeface="Comic Sans MS" panose="030F0702030302020204" pitchFamily="66" charset="0"/>
              </a:rPr>
              <a:t>We are continually quality assured by SAfE, Surrey, OFSTED and fellow heads and through Appraisal so as Headteacher I am very confident and not embarrassed  in standing here telling you your children are lucky and they will be ok.  They are far more resilient than you may think.</a:t>
            </a:r>
          </a:p>
          <a:p>
            <a:pPr marL="0" indent="0">
              <a:buNone/>
            </a:pPr>
            <a:endParaRPr lang="en-GB" sz="3100" dirty="0">
              <a:latin typeface="Comic Sans MS" panose="030F0702030302020204" pitchFamily="66" charset="0"/>
            </a:endParaRPr>
          </a:p>
          <a:p>
            <a:pPr marL="457200" indent="-457200"/>
            <a:r>
              <a:rPr lang="en-GB" sz="3100" dirty="0">
                <a:latin typeface="Comic Sans MS" panose="030F0702030302020204" pitchFamily="66" charset="0"/>
              </a:rPr>
              <a:t>Some of you may worry but we ask you to continue to trust us as a school.  We also know that whatever we say and however I present this to you, you will only be reassured in September when your children continue to be happy, flourish and thrive, achieve well and experience an enriched and creative curriculum.  Please be patient.</a:t>
            </a:r>
          </a:p>
          <a:p>
            <a:pPr marL="457200" indent="-457200"/>
            <a:endParaRPr lang="en-GB" sz="3100" dirty="0">
              <a:latin typeface="Comic Sans MS" panose="030F0702030302020204" pitchFamily="66" charset="0"/>
            </a:endParaRPr>
          </a:p>
          <a:p>
            <a:pPr marL="457200" indent="-457200"/>
            <a:r>
              <a:rPr lang="en-GB" sz="3100" dirty="0">
                <a:latin typeface="Comic Sans MS" panose="030F0702030302020204" pitchFamily="66" charset="0"/>
              </a:rPr>
              <a:t>We will have our Year group welcome meetings early in  September where the teachers will give you detailed information regarding the year ahead.</a:t>
            </a:r>
          </a:p>
          <a:p>
            <a:endParaRPr lang="en-GB" dirty="0"/>
          </a:p>
        </p:txBody>
      </p:sp>
    </p:spTree>
    <p:extLst>
      <p:ext uri="{BB962C8B-B14F-4D97-AF65-F5344CB8AC3E}">
        <p14:creationId xmlns:p14="http://schemas.microsoft.com/office/powerpoint/2010/main" val="777637205"/>
      </p:ext>
    </p:extLst>
  </p:cSld>
  <p:clrMapOvr>
    <a:masterClrMapping/>
  </p:clrMapOvr>
</p:sld>
</file>

<file path=ppt/theme/theme1.xml><?xml version="1.0" encoding="utf-8"?>
<a:theme xmlns:a="http://schemas.openxmlformats.org/drawingml/2006/main" name="Office Theme">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6309</TotalTime>
  <Words>1669</Words>
  <Application>Microsoft Office PowerPoint</Application>
  <PresentationFormat>On-screen Show (4:3)</PresentationFormat>
  <Paragraphs>124</Paragraphs>
  <Slides>18</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Calibri</vt:lpstr>
      <vt:lpstr>Comic Sans MS</vt:lpstr>
      <vt:lpstr>Times New Roman</vt:lpstr>
      <vt:lpstr>Wingdings</vt:lpstr>
      <vt:lpstr>Office Theme</vt:lpstr>
      <vt:lpstr>Trumps Green Infant School</vt:lpstr>
      <vt:lpstr>School Budgets</vt:lpstr>
      <vt:lpstr>School Budgets</vt:lpstr>
      <vt:lpstr>School Budgets</vt:lpstr>
      <vt:lpstr>School budgets</vt:lpstr>
      <vt:lpstr>Cost cutting examples</vt:lpstr>
      <vt:lpstr>Parent Support</vt:lpstr>
      <vt:lpstr>Numbers £££</vt:lpstr>
      <vt:lpstr>School structure September 25</vt:lpstr>
      <vt:lpstr>Teaching and Learning</vt:lpstr>
      <vt:lpstr>Organisation of teaching </vt:lpstr>
      <vt:lpstr>Social and emotional development</vt:lpstr>
      <vt:lpstr>Classes</vt:lpstr>
      <vt:lpstr>Transition to Year 3</vt:lpstr>
      <vt:lpstr>Success measures</vt:lpstr>
      <vt:lpstr>Non negotiables</vt:lpstr>
      <vt:lpstr>Reassurance</vt:lpstr>
      <vt:lpstr>Reassurance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Finchampstead  C of E (Aided) Primary School</dc:title>
  <dc:creator>flops</dc:creator>
  <cp:lastModifiedBy>Neha Kavia</cp:lastModifiedBy>
  <cp:revision>161</cp:revision>
  <cp:lastPrinted>2025-06-23T16:08:11Z</cp:lastPrinted>
  <dcterms:created xsi:type="dcterms:W3CDTF">2015-09-27T09:16:27Z</dcterms:created>
  <dcterms:modified xsi:type="dcterms:W3CDTF">2025-06-24T12:34:36Z</dcterms:modified>
</cp:coreProperties>
</file>