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x="18288000" cy="10287000"/>
  <p:notesSz cx="6858000" cy="9144000"/>
  <p:embeddedFontLst>
    <p:embeddedFont>
      <p:font typeface="Poppins" panose="00000500000000000000" pitchFamily="2" charset="0"/>
      <p:regular r:id="rId26"/>
      <p:bold r:id="rId27"/>
      <p:italic r:id="rId28"/>
      <p:boldItalic r:id="rId29"/>
    </p:embeddedFont>
    <p:embeddedFont>
      <p:font typeface="Poppins Bold" panose="00000800000000000000" pitchFamily="2" charset="0"/>
      <p:regular r:id="rId30"/>
      <p:bold r:id="rId31"/>
    </p:embeddedFont>
    <p:embeddedFont>
      <p:font typeface="The Seasons" panose="020B0604020202020204" charset="0"/>
      <p:regular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9" d="100"/>
          <a:sy n="59" d="100"/>
        </p:scale>
        <p:origin x="826" y="3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theme" Target="theme/theme1.xml"/><Relationship Id="rId8"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9/14/2026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Freeform 6"/>
          <p:cNvSpPr/>
          <p:nvPr/>
        </p:nvSpPr>
        <p:spPr>
          <a:xfrm rot="-3691652" flipH="1" flipV="1">
            <a:off x="11561025" y="9463085"/>
            <a:ext cx="7837507" cy="3458300"/>
          </a:xfrm>
          <a:custGeom>
            <a:avLst/>
            <a:gdLst/>
            <a:ahLst/>
            <a:cxnLst/>
            <a:rect l="l" t="t" r="r" b="b"/>
            <a:pathLst>
              <a:path w="7837507" h="3458300">
                <a:moveTo>
                  <a:pt x="7837506" y="3458300"/>
                </a:moveTo>
                <a:lnTo>
                  <a:pt x="0" y="3458300"/>
                </a:lnTo>
                <a:lnTo>
                  <a:pt x="0" y="0"/>
                </a:lnTo>
                <a:lnTo>
                  <a:pt x="7837506" y="0"/>
                </a:lnTo>
                <a:lnTo>
                  <a:pt x="7837506" y="3458300"/>
                </a:lnTo>
                <a:close/>
              </a:path>
            </a:pathLst>
          </a:custGeom>
          <a:blipFill>
            <a:blip r:embed="rId3"/>
            <a:stretch>
              <a:fillRect/>
            </a:stretch>
          </a:blipFill>
        </p:spPr>
      </p:sp>
      <p:sp>
        <p:nvSpPr>
          <p:cNvPr id="7" name="Freeform 7"/>
          <p:cNvSpPr/>
          <p:nvPr/>
        </p:nvSpPr>
        <p:spPr>
          <a:xfrm rot="-9836015" flipH="1">
            <a:off x="4668232" y="-1257044"/>
            <a:ext cx="8151880" cy="3597017"/>
          </a:xfrm>
          <a:custGeom>
            <a:avLst/>
            <a:gdLst/>
            <a:ahLst/>
            <a:cxnLst/>
            <a:rect l="l" t="t" r="r" b="b"/>
            <a:pathLst>
              <a:path w="8151880" h="3597017">
                <a:moveTo>
                  <a:pt x="8151880" y="0"/>
                </a:moveTo>
                <a:lnTo>
                  <a:pt x="0" y="0"/>
                </a:lnTo>
                <a:lnTo>
                  <a:pt x="0" y="3597017"/>
                </a:lnTo>
                <a:lnTo>
                  <a:pt x="8151880" y="3597017"/>
                </a:lnTo>
                <a:lnTo>
                  <a:pt x="8151880" y="0"/>
                </a:lnTo>
                <a:close/>
              </a:path>
            </a:pathLst>
          </a:custGeom>
          <a:blipFill>
            <a:blip r:embed="rId3"/>
            <a:stretch>
              <a:fillRect/>
            </a:stretch>
          </a:blipFill>
        </p:spPr>
      </p:sp>
      <p:sp>
        <p:nvSpPr>
          <p:cNvPr id="8" name="Freeform 8"/>
          <p:cNvSpPr/>
          <p:nvPr/>
        </p:nvSpPr>
        <p:spPr>
          <a:xfrm rot="-987159" flipH="1">
            <a:off x="3597197" y="9236629"/>
            <a:ext cx="8151880" cy="3597017"/>
          </a:xfrm>
          <a:custGeom>
            <a:avLst/>
            <a:gdLst/>
            <a:ahLst/>
            <a:cxnLst/>
            <a:rect l="l" t="t" r="r" b="b"/>
            <a:pathLst>
              <a:path w="8151880" h="3597017">
                <a:moveTo>
                  <a:pt x="8151881" y="0"/>
                </a:moveTo>
                <a:lnTo>
                  <a:pt x="0" y="0"/>
                </a:lnTo>
                <a:lnTo>
                  <a:pt x="0" y="3597017"/>
                </a:lnTo>
                <a:lnTo>
                  <a:pt x="8151881" y="3597017"/>
                </a:lnTo>
                <a:lnTo>
                  <a:pt x="8151881" y="0"/>
                </a:lnTo>
                <a:close/>
              </a:path>
            </a:pathLst>
          </a:custGeom>
          <a:blipFill>
            <a:blip r:embed="rId3"/>
            <a:stretch>
              <a:fillRect/>
            </a:stretch>
          </a:blipFill>
        </p:spPr>
      </p:sp>
      <p:sp>
        <p:nvSpPr>
          <p:cNvPr id="9" name="Freeform 9"/>
          <p:cNvSpPr/>
          <p:nvPr/>
        </p:nvSpPr>
        <p:spPr>
          <a:xfrm rot="-8100000" flipH="1" flipV="1">
            <a:off x="-802627" y="8966298"/>
            <a:ext cx="7461382" cy="3292335"/>
          </a:xfrm>
          <a:custGeom>
            <a:avLst/>
            <a:gdLst/>
            <a:ahLst/>
            <a:cxnLst/>
            <a:rect l="l" t="t" r="r" b="b"/>
            <a:pathLst>
              <a:path w="7461382" h="3292335">
                <a:moveTo>
                  <a:pt x="7461382" y="3292335"/>
                </a:moveTo>
                <a:lnTo>
                  <a:pt x="0" y="3292335"/>
                </a:lnTo>
                <a:lnTo>
                  <a:pt x="0" y="0"/>
                </a:lnTo>
                <a:lnTo>
                  <a:pt x="7461382" y="0"/>
                </a:lnTo>
                <a:lnTo>
                  <a:pt x="7461382" y="3292335"/>
                </a:lnTo>
                <a:close/>
              </a:path>
            </a:pathLst>
          </a:custGeom>
          <a:blipFill>
            <a:blip r:embed="rId3"/>
            <a:stretch>
              <a:fillRect/>
            </a:stretch>
          </a:blipFill>
        </p:spPr>
      </p:sp>
      <p:sp>
        <p:nvSpPr>
          <p:cNvPr id="10" name="Freeform 10"/>
          <p:cNvSpPr/>
          <p:nvPr/>
        </p:nvSpPr>
        <p:spPr>
          <a:xfrm>
            <a:off x="2011805" y="2032080"/>
            <a:ext cx="14264391" cy="6222840"/>
          </a:xfrm>
          <a:custGeom>
            <a:avLst/>
            <a:gdLst/>
            <a:ahLst/>
            <a:cxnLst/>
            <a:rect l="l" t="t" r="r" b="b"/>
            <a:pathLst>
              <a:path w="14264391" h="6222840">
                <a:moveTo>
                  <a:pt x="0" y="0"/>
                </a:moveTo>
                <a:lnTo>
                  <a:pt x="14264390" y="0"/>
                </a:lnTo>
                <a:lnTo>
                  <a:pt x="14264390" y="6222840"/>
                </a:lnTo>
                <a:lnTo>
                  <a:pt x="0" y="6222840"/>
                </a:lnTo>
                <a:lnTo>
                  <a:pt x="0" y="0"/>
                </a:lnTo>
                <a:close/>
              </a:path>
            </a:pathLst>
          </a:custGeom>
          <a:blipFill>
            <a:blip r:embed="rId4"/>
            <a:stretch>
              <a:fillRect/>
            </a:stretch>
          </a:blipFill>
        </p:spPr>
      </p:sp>
      <p:sp>
        <p:nvSpPr>
          <p:cNvPr id="11" name="Freeform 11"/>
          <p:cNvSpPr/>
          <p:nvPr/>
        </p:nvSpPr>
        <p:spPr>
          <a:xfrm rot="-5400000" flipH="1" flipV="1">
            <a:off x="-2498319" y="1274696"/>
            <a:ext cx="7983390" cy="3522671"/>
          </a:xfrm>
          <a:custGeom>
            <a:avLst/>
            <a:gdLst/>
            <a:ahLst/>
            <a:cxnLst/>
            <a:rect l="l" t="t" r="r" b="b"/>
            <a:pathLst>
              <a:path w="7983390" h="3522671">
                <a:moveTo>
                  <a:pt x="7983390" y="3522671"/>
                </a:moveTo>
                <a:lnTo>
                  <a:pt x="0" y="3522671"/>
                </a:lnTo>
                <a:lnTo>
                  <a:pt x="0" y="0"/>
                </a:lnTo>
                <a:lnTo>
                  <a:pt x="7983390" y="0"/>
                </a:lnTo>
                <a:lnTo>
                  <a:pt x="7983390" y="3522671"/>
                </a:lnTo>
                <a:close/>
              </a:path>
            </a:pathLst>
          </a:custGeom>
          <a:blipFill>
            <a:blip r:embed="rId3"/>
            <a:stretch>
              <a:fillRect/>
            </a:stretch>
          </a:blipFill>
        </p:spPr>
      </p:sp>
      <p:sp>
        <p:nvSpPr>
          <p:cNvPr id="12" name="Freeform 12"/>
          <p:cNvSpPr/>
          <p:nvPr/>
        </p:nvSpPr>
        <p:spPr>
          <a:xfrm rot="-5400000" flipH="1">
            <a:off x="12413551" y="1749240"/>
            <a:ext cx="8151880" cy="3597017"/>
          </a:xfrm>
          <a:custGeom>
            <a:avLst/>
            <a:gdLst/>
            <a:ahLst/>
            <a:cxnLst/>
            <a:rect l="l" t="t" r="r" b="b"/>
            <a:pathLst>
              <a:path w="8151880" h="3597017">
                <a:moveTo>
                  <a:pt x="8151881" y="0"/>
                </a:moveTo>
                <a:lnTo>
                  <a:pt x="0" y="0"/>
                </a:lnTo>
                <a:lnTo>
                  <a:pt x="0" y="3597017"/>
                </a:lnTo>
                <a:lnTo>
                  <a:pt x="8151881" y="3597017"/>
                </a:lnTo>
                <a:lnTo>
                  <a:pt x="8151881" y="0"/>
                </a:lnTo>
                <a:close/>
              </a:path>
            </a:pathLst>
          </a:custGeom>
          <a:blipFill>
            <a:blip r:embed="rId3"/>
            <a:stretch>
              <a:fillRect/>
            </a:stretch>
          </a:blipFill>
        </p:spPr>
      </p:sp>
      <p:sp>
        <p:nvSpPr>
          <p:cNvPr id="13" name="Freeform 13"/>
          <p:cNvSpPr/>
          <p:nvPr/>
        </p:nvSpPr>
        <p:spPr>
          <a:xfrm>
            <a:off x="5190817" y="9258300"/>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5"/>
            <a:stretch>
              <a:fillRect/>
            </a:stretch>
          </a:blipFill>
        </p:spPr>
      </p:sp>
      <p:sp>
        <p:nvSpPr>
          <p:cNvPr id="14" name="Freeform 14"/>
          <p:cNvSpPr/>
          <p:nvPr/>
        </p:nvSpPr>
        <p:spPr>
          <a:xfrm>
            <a:off x="13158652" y="952264"/>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5"/>
            <a:stretch>
              <a:fillRect/>
            </a:stretch>
          </a:blipFill>
        </p:spPr>
      </p:sp>
      <p:grpSp>
        <p:nvGrpSpPr>
          <p:cNvPr id="15" name="Group 15"/>
          <p:cNvGrpSpPr/>
          <p:nvPr/>
        </p:nvGrpSpPr>
        <p:grpSpPr>
          <a:xfrm>
            <a:off x="2928064" y="2170095"/>
            <a:ext cx="12431871" cy="5946809"/>
            <a:chOff x="0" y="0"/>
            <a:chExt cx="3274238" cy="1566238"/>
          </a:xfrm>
        </p:grpSpPr>
        <p:sp>
          <p:nvSpPr>
            <p:cNvPr id="16" name="Freeform 16"/>
            <p:cNvSpPr/>
            <p:nvPr/>
          </p:nvSpPr>
          <p:spPr>
            <a:xfrm>
              <a:off x="0" y="0"/>
              <a:ext cx="3274238" cy="1566238"/>
            </a:xfrm>
            <a:custGeom>
              <a:avLst/>
              <a:gdLst/>
              <a:ahLst/>
              <a:cxnLst/>
              <a:rect l="l" t="t" r="r" b="b"/>
              <a:pathLst>
                <a:path w="3274238" h="1566238">
                  <a:moveTo>
                    <a:pt x="6850" y="0"/>
                  </a:moveTo>
                  <a:lnTo>
                    <a:pt x="3267387" y="0"/>
                  </a:lnTo>
                  <a:cubicBezTo>
                    <a:pt x="3269204" y="0"/>
                    <a:pt x="3270947" y="722"/>
                    <a:pt x="3272231" y="2006"/>
                  </a:cubicBezTo>
                  <a:cubicBezTo>
                    <a:pt x="3273516" y="3291"/>
                    <a:pt x="3274238" y="5033"/>
                    <a:pt x="3274238" y="6850"/>
                  </a:cubicBezTo>
                  <a:lnTo>
                    <a:pt x="3274238" y="1559388"/>
                  </a:lnTo>
                  <a:cubicBezTo>
                    <a:pt x="3274238" y="1563171"/>
                    <a:pt x="3271171" y="1566238"/>
                    <a:pt x="3267387" y="1566238"/>
                  </a:cubicBezTo>
                  <a:lnTo>
                    <a:pt x="6850" y="1566238"/>
                  </a:lnTo>
                  <a:cubicBezTo>
                    <a:pt x="5033" y="1566238"/>
                    <a:pt x="3291" y="1565516"/>
                    <a:pt x="2006" y="1564231"/>
                  </a:cubicBezTo>
                  <a:cubicBezTo>
                    <a:pt x="722" y="1562947"/>
                    <a:pt x="0" y="1561204"/>
                    <a:pt x="0" y="1559388"/>
                  </a:cubicBezTo>
                  <a:lnTo>
                    <a:pt x="0" y="6850"/>
                  </a:lnTo>
                  <a:cubicBezTo>
                    <a:pt x="0" y="5033"/>
                    <a:pt x="722" y="3291"/>
                    <a:pt x="2006" y="2006"/>
                  </a:cubicBezTo>
                  <a:cubicBezTo>
                    <a:pt x="3291" y="722"/>
                    <a:pt x="5033" y="0"/>
                    <a:pt x="6850" y="0"/>
                  </a:cubicBezTo>
                  <a:close/>
                </a:path>
              </a:pathLst>
            </a:custGeom>
            <a:ln w="38100" cap="sq">
              <a:solidFill>
                <a:srgbClr val="031D67"/>
              </a:solidFill>
              <a:prstDash val="solid"/>
              <a:miter/>
            </a:ln>
          </p:spPr>
        </p:sp>
        <p:sp>
          <p:nvSpPr>
            <p:cNvPr id="17" name="TextBox 17"/>
            <p:cNvSpPr txBox="1"/>
            <p:nvPr/>
          </p:nvSpPr>
          <p:spPr>
            <a:xfrm>
              <a:off x="0" y="-95250"/>
              <a:ext cx="3274238" cy="1661488"/>
            </a:xfrm>
            <a:prstGeom prst="rect">
              <a:avLst/>
            </a:prstGeom>
          </p:spPr>
          <p:txBody>
            <a:bodyPr lIns="50800" tIns="50800" rIns="50800" bIns="50800" rtlCol="0" anchor="ctr"/>
            <a:lstStyle/>
            <a:p>
              <a:pPr algn="ctr">
                <a:lnSpc>
                  <a:spcPts val="4339"/>
                </a:lnSpc>
              </a:pPr>
              <a:endParaRPr/>
            </a:p>
          </p:txBody>
        </p:sp>
      </p:grpSp>
      <p:sp>
        <p:nvSpPr>
          <p:cNvPr id="18" name="TextBox 18"/>
          <p:cNvSpPr txBox="1"/>
          <p:nvPr/>
        </p:nvSpPr>
        <p:spPr>
          <a:xfrm>
            <a:off x="4071748" y="3067068"/>
            <a:ext cx="10144503" cy="4107146"/>
          </a:xfrm>
          <a:prstGeom prst="rect">
            <a:avLst/>
          </a:prstGeom>
        </p:spPr>
        <p:txBody>
          <a:bodyPr lIns="0" tIns="0" rIns="0" bIns="0" rtlCol="0" anchor="t">
            <a:spAutoFit/>
          </a:bodyPr>
          <a:lstStyle/>
          <a:p>
            <a:pPr algn="ctr">
              <a:lnSpc>
                <a:spcPts val="15328"/>
              </a:lnSpc>
            </a:pPr>
            <a:r>
              <a:rPr lang="en-US" sz="14598">
                <a:solidFill>
                  <a:srgbClr val="031D67"/>
                </a:solidFill>
                <a:latin typeface="The Seasons"/>
                <a:ea typeface="The Seasons"/>
                <a:cs typeface="The Seasons"/>
                <a:sym typeface="The Seasons"/>
              </a:rPr>
              <a:t>Welcome to Year 1 and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flipH="1">
            <a:off x="-753671" y="360395"/>
            <a:ext cx="21928277" cy="9566211"/>
          </a:xfrm>
          <a:custGeom>
            <a:avLst/>
            <a:gdLst/>
            <a:ahLst/>
            <a:cxnLst/>
            <a:rect l="l" t="t" r="r" b="b"/>
            <a:pathLst>
              <a:path w="21928277" h="9566211">
                <a:moveTo>
                  <a:pt x="21928277" y="0"/>
                </a:moveTo>
                <a:lnTo>
                  <a:pt x="0" y="0"/>
                </a:lnTo>
                <a:lnTo>
                  <a:pt x="0" y="9566210"/>
                </a:lnTo>
                <a:lnTo>
                  <a:pt x="21928277" y="9566210"/>
                </a:lnTo>
                <a:lnTo>
                  <a:pt x="21928277" y="0"/>
                </a:lnTo>
                <a:close/>
              </a:path>
            </a:pathLst>
          </a:custGeom>
          <a:blipFill>
            <a:blip r:embed="rId2"/>
            <a:stretch>
              <a:fillRect/>
            </a:stretch>
          </a:blipFill>
        </p:spPr>
      </p:sp>
      <p:sp>
        <p:nvSpPr>
          <p:cNvPr id="3" name="Freeform 3"/>
          <p:cNvSpPr/>
          <p:nvPr/>
        </p:nvSpPr>
        <p:spPr>
          <a:xfrm rot="-7035283" flipH="1" flipV="1">
            <a:off x="-5616287" y="5521535"/>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sp>
        <p:nvSpPr>
          <p:cNvPr id="4" name="Freeform 4"/>
          <p:cNvSpPr/>
          <p:nvPr/>
        </p:nvSpPr>
        <p:spPr>
          <a:xfrm rot="-5400000" flipH="1">
            <a:off x="10382965" y="2323110"/>
            <a:ext cx="13488311" cy="5951717"/>
          </a:xfrm>
          <a:custGeom>
            <a:avLst/>
            <a:gdLst/>
            <a:ahLst/>
            <a:cxnLst/>
            <a:rect l="l" t="t" r="r" b="b"/>
            <a:pathLst>
              <a:path w="13488311" h="5951717">
                <a:moveTo>
                  <a:pt x="13488311" y="0"/>
                </a:moveTo>
                <a:lnTo>
                  <a:pt x="0" y="0"/>
                </a:lnTo>
                <a:lnTo>
                  <a:pt x="0" y="5951717"/>
                </a:lnTo>
                <a:lnTo>
                  <a:pt x="13488311" y="5951717"/>
                </a:lnTo>
                <a:lnTo>
                  <a:pt x="13488311" y="0"/>
                </a:lnTo>
                <a:close/>
              </a:path>
            </a:pathLst>
          </a:custGeom>
          <a:blipFill>
            <a:blip r:embed="rId3"/>
            <a:stretch>
              <a:fillRect/>
            </a:stretch>
          </a:blipFill>
        </p:spPr>
      </p:sp>
      <p:sp>
        <p:nvSpPr>
          <p:cNvPr id="5" name="TextBox 5"/>
          <p:cNvSpPr txBox="1"/>
          <p:nvPr/>
        </p:nvSpPr>
        <p:spPr>
          <a:xfrm>
            <a:off x="2197150" y="1267058"/>
            <a:ext cx="13893700" cy="1377947"/>
          </a:xfrm>
          <a:prstGeom prst="rect">
            <a:avLst/>
          </a:prstGeom>
        </p:spPr>
        <p:txBody>
          <a:bodyPr lIns="0" tIns="0" rIns="0" bIns="0" rtlCol="0" anchor="t">
            <a:spAutoFit/>
          </a:bodyPr>
          <a:lstStyle/>
          <a:p>
            <a:pPr algn="ctr">
              <a:lnSpc>
                <a:spcPts val="9399"/>
              </a:lnSpc>
            </a:pPr>
            <a:r>
              <a:rPr lang="en-US" sz="9999">
                <a:solidFill>
                  <a:srgbClr val="031D67"/>
                </a:solidFill>
                <a:latin typeface="The Seasons"/>
                <a:ea typeface="The Seasons"/>
                <a:cs typeface="The Seasons"/>
                <a:sym typeface="The Seasons"/>
              </a:rPr>
              <a:t>Teaching Team</a:t>
            </a:r>
          </a:p>
        </p:txBody>
      </p:sp>
      <p:grpSp>
        <p:nvGrpSpPr>
          <p:cNvPr id="6" name="Group 6"/>
          <p:cNvGrpSpPr/>
          <p:nvPr/>
        </p:nvGrpSpPr>
        <p:grpSpPr>
          <a:xfrm>
            <a:off x="1435621" y="3447758"/>
            <a:ext cx="4983304" cy="5701303"/>
            <a:chOff x="0" y="0"/>
            <a:chExt cx="1385734" cy="1585392"/>
          </a:xfrm>
        </p:grpSpPr>
        <p:sp>
          <p:nvSpPr>
            <p:cNvPr id="7" name="Freeform 7"/>
            <p:cNvSpPr/>
            <p:nvPr/>
          </p:nvSpPr>
          <p:spPr>
            <a:xfrm>
              <a:off x="0" y="0"/>
              <a:ext cx="1385734" cy="1585392"/>
            </a:xfrm>
            <a:custGeom>
              <a:avLst/>
              <a:gdLst/>
              <a:ahLst/>
              <a:cxnLst/>
              <a:rect l="l" t="t" r="r" b="b"/>
              <a:pathLst>
                <a:path w="1385734" h="1585392">
                  <a:moveTo>
                    <a:pt x="17089" y="0"/>
                  </a:moveTo>
                  <a:lnTo>
                    <a:pt x="1368645" y="0"/>
                  </a:lnTo>
                  <a:cubicBezTo>
                    <a:pt x="1373177" y="0"/>
                    <a:pt x="1377524" y="1800"/>
                    <a:pt x="1380729" y="5005"/>
                  </a:cubicBezTo>
                  <a:cubicBezTo>
                    <a:pt x="1383934" y="8210"/>
                    <a:pt x="1385734" y="12557"/>
                    <a:pt x="1385734" y="17089"/>
                  </a:cubicBezTo>
                  <a:lnTo>
                    <a:pt x="1385734" y="1568303"/>
                  </a:lnTo>
                  <a:cubicBezTo>
                    <a:pt x="1385734" y="1577741"/>
                    <a:pt x="1378083" y="1585392"/>
                    <a:pt x="1368645" y="1585392"/>
                  </a:cubicBezTo>
                  <a:lnTo>
                    <a:pt x="17089" y="1585392"/>
                  </a:lnTo>
                  <a:cubicBezTo>
                    <a:pt x="12557" y="1585392"/>
                    <a:pt x="8210" y="1583592"/>
                    <a:pt x="5005" y="1580387"/>
                  </a:cubicBezTo>
                  <a:cubicBezTo>
                    <a:pt x="1800" y="1577182"/>
                    <a:pt x="0" y="1572835"/>
                    <a:pt x="0" y="1568303"/>
                  </a:cubicBezTo>
                  <a:lnTo>
                    <a:pt x="0" y="17089"/>
                  </a:lnTo>
                  <a:cubicBezTo>
                    <a:pt x="0" y="7651"/>
                    <a:pt x="7651" y="0"/>
                    <a:pt x="17089" y="0"/>
                  </a:cubicBezTo>
                  <a:close/>
                </a:path>
              </a:pathLst>
            </a:custGeom>
            <a:solidFill>
              <a:srgbClr val="FBFBF7"/>
            </a:solidFill>
            <a:ln w="38100" cap="sq">
              <a:solidFill>
                <a:srgbClr val="031D67"/>
              </a:solidFill>
              <a:prstDash val="solid"/>
              <a:miter/>
            </a:ln>
          </p:spPr>
        </p:sp>
        <p:sp>
          <p:nvSpPr>
            <p:cNvPr id="8" name="TextBox 8"/>
            <p:cNvSpPr txBox="1"/>
            <p:nvPr/>
          </p:nvSpPr>
          <p:spPr>
            <a:xfrm>
              <a:off x="0" y="-38100"/>
              <a:ext cx="1385734" cy="1623492"/>
            </a:xfrm>
            <a:prstGeom prst="rect">
              <a:avLst/>
            </a:prstGeom>
          </p:spPr>
          <p:txBody>
            <a:bodyPr lIns="50800" tIns="50800" rIns="50800" bIns="50800" rtlCol="0" anchor="ctr"/>
            <a:lstStyle/>
            <a:p>
              <a:pPr algn="ctr">
                <a:lnSpc>
                  <a:spcPts val="2034"/>
                </a:lnSpc>
              </a:pPr>
              <a:endParaRPr/>
            </a:p>
          </p:txBody>
        </p:sp>
      </p:grpSp>
      <p:grpSp>
        <p:nvGrpSpPr>
          <p:cNvPr id="9" name="Group 9"/>
          <p:cNvGrpSpPr/>
          <p:nvPr/>
        </p:nvGrpSpPr>
        <p:grpSpPr>
          <a:xfrm>
            <a:off x="2068011" y="3027183"/>
            <a:ext cx="4137454" cy="850939"/>
            <a:chOff x="0" y="0"/>
            <a:chExt cx="1150524" cy="236625"/>
          </a:xfrm>
        </p:grpSpPr>
        <p:sp>
          <p:nvSpPr>
            <p:cNvPr id="10" name="Freeform 10"/>
            <p:cNvSpPr/>
            <p:nvPr/>
          </p:nvSpPr>
          <p:spPr>
            <a:xfrm>
              <a:off x="0" y="0"/>
              <a:ext cx="1150524" cy="236625"/>
            </a:xfrm>
            <a:custGeom>
              <a:avLst/>
              <a:gdLst/>
              <a:ahLst/>
              <a:cxnLst/>
              <a:rect l="l" t="t" r="r" b="b"/>
              <a:pathLst>
                <a:path w="1150524" h="236625">
                  <a:moveTo>
                    <a:pt x="20583" y="0"/>
                  </a:moveTo>
                  <a:lnTo>
                    <a:pt x="1129941" y="0"/>
                  </a:lnTo>
                  <a:cubicBezTo>
                    <a:pt x="1135400" y="0"/>
                    <a:pt x="1140636" y="2169"/>
                    <a:pt x="1144496" y="6029"/>
                  </a:cubicBezTo>
                  <a:cubicBezTo>
                    <a:pt x="1148356" y="9889"/>
                    <a:pt x="1150524" y="15124"/>
                    <a:pt x="1150524" y="20583"/>
                  </a:cubicBezTo>
                  <a:lnTo>
                    <a:pt x="1150524" y="216042"/>
                  </a:lnTo>
                  <a:cubicBezTo>
                    <a:pt x="1150524" y="221501"/>
                    <a:pt x="1148356" y="226737"/>
                    <a:pt x="1144496" y="230597"/>
                  </a:cubicBezTo>
                  <a:cubicBezTo>
                    <a:pt x="1140636" y="234457"/>
                    <a:pt x="1135400" y="236625"/>
                    <a:pt x="1129941" y="236625"/>
                  </a:cubicBezTo>
                  <a:lnTo>
                    <a:pt x="20583" y="236625"/>
                  </a:lnTo>
                  <a:cubicBezTo>
                    <a:pt x="15124" y="236625"/>
                    <a:pt x="9889" y="234457"/>
                    <a:pt x="6029" y="230597"/>
                  </a:cubicBezTo>
                  <a:cubicBezTo>
                    <a:pt x="2169" y="226737"/>
                    <a:pt x="0" y="221501"/>
                    <a:pt x="0" y="216042"/>
                  </a:cubicBezTo>
                  <a:lnTo>
                    <a:pt x="0" y="20583"/>
                  </a:lnTo>
                  <a:cubicBezTo>
                    <a:pt x="0" y="15124"/>
                    <a:pt x="2169" y="9889"/>
                    <a:pt x="6029" y="6029"/>
                  </a:cubicBezTo>
                  <a:cubicBezTo>
                    <a:pt x="9889" y="2169"/>
                    <a:pt x="15124" y="0"/>
                    <a:pt x="20583" y="0"/>
                  </a:cubicBezTo>
                  <a:close/>
                </a:path>
              </a:pathLst>
            </a:custGeom>
            <a:solidFill>
              <a:srgbClr val="FBFBF7"/>
            </a:solidFill>
            <a:ln w="38100" cap="sq">
              <a:solidFill>
                <a:srgbClr val="031D67"/>
              </a:solidFill>
              <a:prstDash val="solid"/>
              <a:miter/>
            </a:ln>
          </p:spPr>
        </p:sp>
        <p:sp>
          <p:nvSpPr>
            <p:cNvPr id="11" name="TextBox 11"/>
            <p:cNvSpPr txBox="1"/>
            <p:nvPr/>
          </p:nvSpPr>
          <p:spPr>
            <a:xfrm>
              <a:off x="0" y="-38100"/>
              <a:ext cx="1150524" cy="274725"/>
            </a:xfrm>
            <a:prstGeom prst="rect">
              <a:avLst/>
            </a:prstGeom>
          </p:spPr>
          <p:txBody>
            <a:bodyPr lIns="50800" tIns="50800" rIns="50800" bIns="50800" rtlCol="0" anchor="ctr"/>
            <a:lstStyle/>
            <a:p>
              <a:pPr algn="ctr">
                <a:lnSpc>
                  <a:spcPts val="2034"/>
                </a:lnSpc>
              </a:pPr>
              <a:endParaRPr/>
            </a:p>
          </p:txBody>
        </p:sp>
      </p:grpSp>
      <p:sp>
        <p:nvSpPr>
          <p:cNvPr id="12" name="TextBox 12"/>
          <p:cNvSpPr txBox="1"/>
          <p:nvPr/>
        </p:nvSpPr>
        <p:spPr>
          <a:xfrm>
            <a:off x="2277246" y="3108801"/>
            <a:ext cx="3718985"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Butterflies</a:t>
            </a:r>
          </a:p>
        </p:txBody>
      </p:sp>
      <p:grpSp>
        <p:nvGrpSpPr>
          <p:cNvPr id="13" name="Group 13"/>
          <p:cNvGrpSpPr/>
          <p:nvPr/>
        </p:nvGrpSpPr>
        <p:grpSpPr>
          <a:xfrm>
            <a:off x="6559253" y="3447758"/>
            <a:ext cx="5053126" cy="5491839"/>
            <a:chOff x="0" y="0"/>
            <a:chExt cx="1405150" cy="1527145"/>
          </a:xfrm>
        </p:grpSpPr>
        <p:sp>
          <p:nvSpPr>
            <p:cNvPr id="14" name="Freeform 14"/>
            <p:cNvSpPr/>
            <p:nvPr/>
          </p:nvSpPr>
          <p:spPr>
            <a:xfrm>
              <a:off x="0" y="0"/>
              <a:ext cx="1405150" cy="1527145"/>
            </a:xfrm>
            <a:custGeom>
              <a:avLst/>
              <a:gdLst/>
              <a:ahLst/>
              <a:cxnLst/>
              <a:rect l="l" t="t" r="r" b="b"/>
              <a:pathLst>
                <a:path w="1405150" h="1527145">
                  <a:moveTo>
                    <a:pt x="16853" y="0"/>
                  </a:moveTo>
                  <a:lnTo>
                    <a:pt x="1388297" y="0"/>
                  </a:lnTo>
                  <a:cubicBezTo>
                    <a:pt x="1397604" y="0"/>
                    <a:pt x="1405150" y="7545"/>
                    <a:pt x="1405150" y="16853"/>
                  </a:cubicBezTo>
                  <a:lnTo>
                    <a:pt x="1405150" y="1510292"/>
                  </a:lnTo>
                  <a:cubicBezTo>
                    <a:pt x="1405150" y="1514762"/>
                    <a:pt x="1403374" y="1519048"/>
                    <a:pt x="1400214" y="1522209"/>
                  </a:cubicBezTo>
                  <a:cubicBezTo>
                    <a:pt x="1397053" y="1525370"/>
                    <a:pt x="1392766" y="1527145"/>
                    <a:pt x="1388297" y="1527145"/>
                  </a:cubicBezTo>
                  <a:lnTo>
                    <a:pt x="16853" y="1527145"/>
                  </a:lnTo>
                  <a:cubicBezTo>
                    <a:pt x="12383" y="1527145"/>
                    <a:pt x="8097" y="1525370"/>
                    <a:pt x="4936" y="1522209"/>
                  </a:cubicBezTo>
                  <a:cubicBezTo>
                    <a:pt x="1776" y="1519048"/>
                    <a:pt x="0" y="1514762"/>
                    <a:pt x="0" y="1510292"/>
                  </a:cubicBezTo>
                  <a:lnTo>
                    <a:pt x="0" y="16853"/>
                  </a:lnTo>
                  <a:cubicBezTo>
                    <a:pt x="0" y="12383"/>
                    <a:pt x="1776" y="8097"/>
                    <a:pt x="4936" y="4936"/>
                  </a:cubicBezTo>
                  <a:cubicBezTo>
                    <a:pt x="8097" y="1776"/>
                    <a:pt x="12383" y="0"/>
                    <a:pt x="16853" y="0"/>
                  </a:cubicBezTo>
                  <a:close/>
                </a:path>
              </a:pathLst>
            </a:custGeom>
            <a:solidFill>
              <a:srgbClr val="FBFBF7"/>
            </a:solidFill>
            <a:ln w="38100" cap="sq">
              <a:solidFill>
                <a:srgbClr val="031D67"/>
              </a:solidFill>
              <a:prstDash val="solid"/>
              <a:miter/>
            </a:ln>
          </p:spPr>
        </p:sp>
        <p:sp>
          <p:nvSpPr>
            <p:cNvPr id="15" name="TextBox 15"/>
            <p:cNvSpPr txBox="1"/>
            <p:nvPr/>
          </p:nvSpPr>
          <p:spPr>
            <a:xfrm>
              <a:off x="0" y="-38100"/>
              <a:ext cx="1405150" cy="1565245"/>
            </a:xfrm>
            <a:prstGeom prst="rect">
              <a:avLst/>
            </a:prstGeom>
          </p:spPr>
          <p:txBody>
            <a:bodyPr lIns="50800" tIns="50800" rIns="50800" bIns="50800" rtlCol="0" anchor="ctr"/>
            <a:lstStyle/>
            <a:p>
              <a:pPr algn="ctr">
                <a:lnSpc>
                  <a:spcPts val="2034"/>
                </a:lnSpc>
              </a:pPr>
              <a:endParaRPr/>
            </a:p>
          </p:txBody>
        </p:sp>
      </p:grpSp>
      <p:sp>
        <p:nvSpPr>
          <p:cNvPr id="16" name="TextBox 16"/>
          <p:cNvSpPr txBox="1"/>
          <p:nvPr/>
        </p:nvSpPr>
        <p:spPr>
          <a:xfrm>
            <a:off x="6861812" y="4223329"/>
            <a:ext cx="4253855" cy="5139055"/>
          </a:xfrm>
          <a:prstGeom prst="rect">
            <a:avLst/>
          </a:prstGeom>
        </p:spPr>
        <p:txBody>
          <a:bodyPr lIns="0" tIns="0" rIns="0" bIns="0" rtlCol="0" anchor="t">
            <a:spAutoFit/>
          </a:bodyPr>
          <a:lstStyle/>
          <a:p>
            <a:pPr algn="ctr">
              <a:lnSpc>
                <a:spcPts val="4339"/>
              </a:lnSpc>
            </a:pPr>
            <a:r>
              <a:rPr lang="en-US" sz="3099" u="sng">
                <a:solidFill>
                  <a:srgbClr val="031D67"/>
                </a:solidFill>
                <a:latin typeface="Poppins"/>
                <a:ea typeface="Poppins"/>
                <a:cs typeface="Poppins"/>
                <a:sym typeface="Poppins"/>
              </a:rPr>
              <a:t>Teacher</a:t>
            </a:r>
          </a:p>
          <a:p>
            <a:pPr algn="ctr">
              <a:lnSpc>
                <a:spcPts val="4339"/>
              </a:lnSpc>
            </a:pPr>
            <a:r>
              <a:rPr lang="en-US" sz="3099">
                <a:solidFill>
                  <a:srgbClr val="031D67"/>
                </a:solidFill>
                <a:latin typeface="Poppins"/>
                <a:ea typeface="Poppins"/>
                <a:cs typeface="Poppins"/>
                <a:sym typeface="Poppins"/>
              </a:rPr>
              <a:t>Mrs Bond</a:t>
            </a:r>
          </a:p>
          <a:p>
            <a:pPr algn="ctr">
              <a:lnSpc>
                <a:spcPts val="4339"/>
              </a:lnSpc>
            </a:pPr>
            <a:endParaRPr lang="en-US" sz="3099">
              <a:solidFill>
                <a:srgbClr val="031D67"/>
              </a:solidFill>
              <a:latin typeface="Poppins"/>
              <a:ea typeface="Poppins"/>
              <a:cs typeface="Poppins"/>
              <a:sym typeface="Poppins"/>
            </a:endParaRPr>
          </a:p>
          <a:p>
            <a:pPr algn="ctr">
              <a:lnSpc>
                <a:spcPts val="4339"/>
              </a:lnSpc>
            </a:pPr>
            <a:r>
              <a:rPr lang="en-US" sz="3099" u="sng">
                <a:solidFill>
                  <a:srgbClr val="031D67"/>
                </a:solidFill>
                <a:latin typeface="Poppins"/>
                <a:ea typeface="Poppins"/>
                <a:cs typeface="Poppins"/>
                <a:sym typeface="Poppins"/>
              </a:rPr>
              <a:t>Teaching Assistants</a:t>
            </a:r>
          </a:p>
          <a:p>
            <a:pPr algn="ctr">
              <a:lnSpc>
                <a:spcPts val="4339"/>
              </a:lnSpc>
            </a:pPr>
            <a:r>
              <a:rPr lang="en-US" sz="3099">
                <a:solidFill>
                  <a:srgbClr val="031D67"/>
                </a:solidFill>
                <a:latin typeface="Poppins"/>
                <a:ea typeface="Poppins"/>
                <a:cs typeface="Poppins"/>
                <a:sym typeface="Poppins"/>
              </a:rPr>
              <a:t>Mrs Hern</a:t>
            </a:r>
          </a:p>
          <a:p>
            <a:pPr algn="ctr">
              <a:lnSpc>
                <a:spcPts val="4339"/>
              </a:lnSpc>
            </a:pPr>
            <a:r>
              <a:rPr lang="en-US" sz="3099">
                <a:solidFill>
                  <a:srgbClr val="031D67"/>
                </a:solidFill>
                <a:latin typeface="Poppins"/>
                <a:ea typeface="Poppins"/>
                <a:cs typeface="Poppins"/>
                <a:sym typeface="Poppins"/>
              </a:rPr>
              <a:t>Mrs Orshi</a:t>
            </a:r>
          </a:p>
          <a:p>
            <a:pPr algn="ctr">
              <a:lnSpc>
                <a:spcPts val="4339"/>
              </a:lnSpc>
            </a:pPr>
            <a:r>
              <a:rPr lang="en-US" sz="3099">
                <a:solidFill>
                  <a:srgbClr val="031D67"/>
                </a:solidFill>
                <a:latin typeface="Poppins"/>
                <a:ea typeface="Poppins"/>
                <a:cs typeface="Poppins"/>
                <a:sym typeface="Poppins"/>
              </a:rPr>
              <a:t>Mrs Crook</a:t>
            </a:r>
          </a:p>
          <a:p>
            <a:pPr algn="ctr">
              <a:lnSpc>
                <a:spcPts val="3499"/>
              </a:lnSpc>
            </a:pPr>
            <a:endParaRPr lang="en-US" sz="3099">
              <a:solidFill>
                <a:srgbClr val="031D67"/>
              </a:solidFill>
              <a:latin typeface="Poppins"/>
              <a:ea typeface="Poppins"/>
              <a:cs typeface="Poppins"/>
              <a:sym typeface="Poppins"/>
            </a:endParaRPr>
          </a:p>
          <a:p>
            <a:pPr algn="ctr">
              <a:lnSpc>
                <a:spcPts val="3499"/>
              </a:lnSpc>
            </a:pPr>
            <a:endParaRPr lang="en-US" sz="3099">
              <a:solidFill>
                <a:srgbClr val="031D67"/>
              </a:solidFill>
              <a:latin typeface="Poppins"/>
              <a:ea typeface="Poppins"/>
              <a:cs typeface="Poppins"/>
              <a:sym typeface="Poppins"/>
            </a:endParaRPr>
          </a:p>
          <a:p>
            <a:pPr algn="ctr">
              <a:lnSpc>
                <a:spcPts val="3499"/>
              </a:lnSpc>
            </a:pPr>
            <a:endParaRPr lang="en-US" sz="3099">
              <a:solidFill>
                <a:srgbClr val="031D67"/>
              </a:solidFill>
              <a:latin typeface="Poppins"/>
              <a:ea typeface="Poppins"/>
              <a:cs typeface="Poppins"/>
              <a:sym typeface="Poppins"/>
            </a:endParaRPr>
          </a:p>
        </p:txBody>
      </p:sp>
      <p:grpSp>
        <p:nvGrpSpPr>
          <p:cNvPr id="17" name="Group 17"/>
          <p:cNvGrpSpPr/>
          <p:nvPr/>
        </p:nvGrpSpPr>
        <p:grpSpPr>
          <a:xfrm>
            <a:off x="11869075" y="3447758"/>
            <a:ext cx="5076399" cy="5375470"/>
            <a:chOff x="0" y="0"/>
            <a:chExt cx="1411622" cy="1494786"/>
          </a:xfrm>
        </p:grpSpPr>
        <p:sp>
          <p:nvSpPr>
            <p:cNvPr id="18" name="Freeform 18"/>
            <p:cNvSpPr/>
            <p:nvPr/>
          </p:nvSpPr>
          <p:spPr>
            <a:xfrm>
              <a:off x="0" y="0"/>
              <a:ext cx="1411622" cy="1494786"/>
            </a:xfrm>
            <a:custGeom>
              <a:avLst/>
              <a:gdLst/>
              <a:ahLst/>
              <a:cxnLst/>
              <a:rect l="l" t="t" r="r" b="b"/>
              <a:pathLst>
                <a:path w="1411622" h="1494786">
                  <a:moveTo>
                    <a:pt x="16776" y="0"/>
                  </a:moveTo>
                  <a:lnTo>
                    <a:pt x="1394846" y="0"/>
                  </a:lnTo>
                  <a:cubicBezTo>
                    <a:pt x="1399295" y="0"/>
                    <a:pt x="1403562" y="1767"/>
                    <a:pt x="1406708" y="4914"/>
                  </a:cubicBezTo>
                  <a:cubicBezTo>
                    <a:pt x="1409854" y="8060"/>
                    <a:pt x="1411622" y="12327"/>
                    <a:pt x="1411622" y="16776"/>
                  </a:cubicBezTo>
                  <a:lnTo>
                    <a:pt x="1411622" y="1478010"/>
                  </a:lnTo>
                  <a:cubicBezTo>
                    <a:pt x="1411622" y="1482459"/>
                    <a:pt x="1409854" y="1486726"/>
                    <a:pt x="1406708" y="1489872"/>
                  </a:cubicBezTo>
                  <a:cubicBezTo>
                    <a:pt x="1403562" y="1493018"/>
                    <a:pt x="1399295" y="1494786"/>
                    <a:pt x="1394846" y="1494786"/>
                  </a:cubicBezTo>
                  <a:lnTo>
                    <a:pt x="16776" y="1494786"/>
                  </a:lnTo>
                  <a:cubicBezTo>
                    <a:pt x="12327" y="1494786"/>
                    <a:pt x="8060" y="1493018"/>
                    <a:pt x="4914" y="1489872"/>
                  </a:cubicBezTo>
                  <a:cubicBezTo>
                    <a:pt x="1767" y="1486726"/>
                    <a:pt x="0" y="1482459"/>
                    <a:pt x="0" y="1478010"/>
                  </a:cubicBezTo>
                  <a:lnTo>
                    <a:pt x="0" y="16776"/>
                  </a:lnTo>
                  <a:cubicBezTo>
                    <a:pt x="0" y="12327"/>
                    <a:pt x="1767" y="8060"/>
                    <a:pt x="4914" y="4914"/>
                  </a:cubicBezTo>
                  <a:cubicBezTo>
                    <a:pt x="8060" y="1767"/>
                    <a:pt x="12327" y="0"/>
                    <a:pt x="16776" y="0"/>
                  </a:cubicBezTo>
                  <a:close/>
                </a:path>
              </a:pathLst>
            </a:custGeom>
            <a:solidFill>
              <a:srgbClr val="FBFBF7"/>
            </a:solidFill>
            <a:ln w="38100" cap="sq">
              <a:solidFill>
                <a:srgbClr val="031D67"/>
              </a:solidFill>
              <a:prstDash val="solid"/>
              <a:miter/>
            </a:ln>
          </p:spPr>
        </p:sp>
        <p:sp>
          <p:nvSpPr>
            <p:cNvPr id="19" name="TextBox 19"/>
            <p:cNvSpPr txBox="1"/>
            <p:nvPr/>
          </p:nvSpPr>
          <p:spPr>
            <a:xfrm>
              <a:off x="0" y="-38100"/>
              <a:ext cx="1411622" cy="1532886"/>
            </a:xfrm>
            <a:prstGeom prst="rect">
              <a:avLst/>
            </a:prstGeom>
          </p:spPr>
          <p:txBody>
            <a:bodyPr lIns="50800" tIns="50800" rIns="50800" bIns="50800" rtlCol="0" anchor="ctr"/>
            <a:lstStyle/>
            <a:p>
              <a:pPr algn="ctr">
                <a:lnSpc>
                  <a:spcPts val="2034"/>
                </a:lnSpc>
              </a:pPr>
              <a:endParaRPr/>
            </a:p>
          </p:txBody>
        </p:sp>
      </p:grpSp>
      <p:sp>
        <p:nvSpPr>
          <p:cNvPr id="20" name="TextBox 20"/>
          <p:cNvSpPr txBox="1"/>
          <p:nvPr/>
        </p:nvSpPr>
        <p:spPr>
          <a:xfrm>
            <a:off x="12179595" y="4223329"/>
            <a:ext cx="4338990" cy="4262755"/>
          </a:xfrm>
          <a:prstGeom prst="rect">
            <a:avLst/>
          </a:prstGeom>
        </p:spPr>
        <p:txBody>
          <a:bodyPr lIns="0" tIns="0" rIns="0" bIns="0" rtlCol="0" anchor="t">
            <a:spAutoFit/>
          </a:bodyPr>
          <a:lstStyle/>
          <a:p>
            <a:pPr algn="ctr">
              <a:lnSpc>
                <a:spcPts val="4339"/>
              </a:lnSpc>
            </a:pPr>
            <a:r>
              <a:rPr lang="en-US" sz="3099" u="sng">
                <a:solidFill>
                  <a:srgbClr val="031D67"/>
                </a:solidFill>
                <a:latin typeface="Poppins"/>
                <a:ea typeface="Poppins"/>
                <a:cs typeface="Poppins"/>
                <a:sym typeface="Poppins"/>
              </a:rPr>
              <a:t>Teacher</a:t>
            </a:r>
          </a:p>
          <a:p>
            <a:pPr algn="ctr">
              <a:lnSpc>
                <a:spcPts val="4339"/>
              </a:lnSpc>
            </a:pPr>
            <a:r>
              <a:rPr lang="en-US" sz="3099">
                <a:solidFill>
                  <a:srgbClr val="031D67"/>
                </a:solidFill>
                <a:latin typeface="Poppins"/>
                <a:ea typeface="Poppins"/>
                <a:cs typeface="Poppins"/>
                <a:sym typeface="Poppins"/>
              </a:rPr>
              <a:t>Miss Sweet</a:t>
            </a:r>
          </a:p>
          <a:p>
            <a:pPr algn="ctr">
              <a:lnSpc>
                <a:spcPts val="4339"/>
              </a:lnSpc>
            </a:pPr>
            <a:endParaRPr lang="en-US" sz="3099">
              <a:solidFill>
                <a:srgbClr val="031D67"/>
              </a:solidFill>
              <a:latin typeface="Poppins"/>
              <a:ea typeface="Poppins"/>
              <a:cs typeface="Poppins"/>
              <a:sym typeface="Poppins"/>
            </a:endParaRPr>
          </a:p>
          <a:p>
            <a:pPr algn="ctr">
              <a:lnSpc>
                <a:spcPts val="4339"/>
              </a:lnSpc>
            </a:pPr>
            <a:r>
              <a:rPr lang="en-US" sz="3099" u="sng">
                <a:solidFill>
                  <a:srgbClr val="031D67"/>
                </a:solidFill>
                <a:latin typeface="Poppins"/>
                <a:ea typeface="Poppins"/>
                <a:cs typeface="Poppins"/>
                <a:sym typeface="Poppins"/>
              </a:rPr>
              <a:t>Teaching Assistants</a:t>
            </a:r>
          </a:p>
          <a:p>
            <a:pPr algn="ctr">
              <a:lnSpc>
                <a:spcPts val="4339"/>
              </a:lnSpc>
            </a:pPr>
            <a:r>
              <a:rPr lang="en-US" sz="3099">
                <a:solidFill>
                  <a:srgbClr val="031D67"/>
                </a:solidFill>
                <a:latin typeface="Poppins"/>
                <a:ea typeface="Poppins"/>
                <a:cs typeface="Poppins"/>
                <a:sym typeface="Poppins"/>
              </a:rPr>
              <a:t>Mrs Stevens</a:t>
            </a:r>
          </a:p>
          <a:p>
            <a:pPr algn="ctr">
              <a:lnSpc>
                <a:spcPts val="4339"/>
              </a:lnSpc>
            </a:pPr>
            <a:r>
              <a:rPr lang="en-US" sz="3099">
                <a:solidFill>
                  <a:srgbClr val="031D67"/>
                </a:solidFill>
                <a:latin typeface="Poppins"/>
                <a:ea typeface="Poppins"/>
                <a:cs typeface="Poppins"/>
                <a:sym typeface="Poppins"/>
              </a:rPr>
              <a:t>Mrs Lewis</a:t>
            </a:r>
          </a:p>
          <a:p>
            <a:pPr algn="ctr">
              <a:lnSpc>
                <a:spcPts val="4339"/>
              </a:lnSpc>
            </a:pPr>
            <a:r>
              <a:rPr lang="en-US" sz="3099">
                <a:solidFill>
                  <a:srgbClr val="031D67"/>
                </a:solidFill>
                <a:latin typeface="Poppins"/>
                <a:ea typeface="Poppins"/>
                <a:cs typeface="Poppins"/>
                <a:sym typeface="Poppins"/>
              </a:rPr>
              <a:t>Mrs Lee</a:t>
            </a:r>
          </a:p>
          <a:p>
            <a:pPr algn="ctr">
              <a:lnSpc>
                <a:spcPts val="3499"/>
              </a:lnSpc>
            </a:pPr>
            <a:endParaRPr lang="en-US" sz="3099">
              <a:solidFill>
                <a:srgbClr val="031D67"/>
              </a:solidFill>
              <a:latin typeface="Poppins"/>
              <a:ea typeface="Poppins"/>
              <a:cs typeface="Poppins"/>
              <a:sym typeface="Poppins"/>
            </a:endParaRPr>
          </a:p>
        </p:txBody>
      </p:sp>
      <p:grpSp>
        <p:nvGrpSpPr>
          <p:cNvPr id="21" name="Group 21"/>
          <p:cNvGrpSpPr/>
          <p:nvPr/>
        </p:nvGrpSpPr>
        <p:grpSpPr>
          <a:xfrm>
            <a:off x="7075273" y="3022288"/>
            <a:ext cx="4137454" cy="850939"/>
            <a:chOff x="0" y="0"/>
            <a:chExt cx="1150524" cy="236625"/>
          </a:xfrm>
        </p:grpSpPr>
        <p:sp>
          <p:nvSpPr>
            <p:cNvPr id="22" name="Freeform 22"/>
            <p:cNvSpPr/>
            <p:nvPr/>
          </p:nvSpPr>
          <p:spPr>
            <a:xfrm>
              <a:off x="0" y="0"/>
              <a:ext cx="1150524" cy="236625"/>
            </a:xfrm>
            <a:custGeom>
              <a:avLst/>
              <a:gdLst/>
              <a:ahLst/>
              <a:cxnLst/>
              <a:rect l="l" t="t" r="r" b="b"/>
              <a:pathLst>
                <a:path w="1150524" h="236625">
                  <a:moveTo>
                    <a:pt x="20583" y="0"/>
                  </a:moveTo>
                  <a:lnTo>
                    <a:pt x="1129941" y="0"/>
                  </a:lnTo>
                  <a:cubicBezTo>
                    <a:pt x="1135400" y="0"/>
                    <a:pt x="1140636" y="2169"/>
                    <a:pt x="1144496" y="6029"/>
                  </a:cubicBezTo>
                  <a:cubicBezTo>
                    <a:pt x="1148356" y="9889"/>
                    <a:pt x="1150524" y="15124"/>
                    <a:pt x="1150524" y="20583"/>
                  </a:cubicBezTo>
                  <a:lnTo>
                    <a:pt x="1150524" y="216042"/>
                  </a:lnTo>
                  <a:cubicBezTo>
                    <a:pt x="1150524" y="221501"/>
                    <a:pt x="1148356" y="226737"/>
                    <a:pt x="1144496" y="230597"/>
                  </a:cubicBezTo>
                  <a:cubicBezTo>
                    <a:pt x="1140636" y="234457"/>
                    <a:pt x="1135400" y="236625"/>
                    <a:pt x="1129941" y="236625"/>
                  </a:cubicBezTo>
                  <a:lnTo>
                    <a:pt x="20583" y="236625"/>
                  </a:lnTo>
                  <a:cubicBezTo>
                    <a:pt x="15124" y="236625"/>
                    <a:pt x="9889" y="234457"/>
                    <a:pt x="6029" y="230597"/>
                  </a:cubicBezTo>
                  <a:cubicBezTo>
                    <a:pt x="2169" y="226737"/>
                    <a:pt x="0" y="221501"/>
                    <a:pt x="0" y="216042"/>
                  </a:cubicBezTo>
                  <a:lnTo>
                    <a:pt x="0" y="20583"/>
                  </a:lnTo>
                  <a:cubicBezTo>
                    <a:pt x="0" y="15124"/>
                    <a:pt x="2169" y="9889"/>
                    <a:pt x="6029" y="6029"/>
                  </a:cubicBezTo>
                  <a:cubicBezTo>
                    <a:pt x="9889" y="2169"/>
                    <a:pt x="15124" y="0"/>
                    <a:pt x="20583" y="0"/>
                  </a:cubicBezTo>
                  <a:close/>
                </a:path>
              </a:pathLst>
            </a:custGeom>
            <a:solidFill>
              <a:srgbClr val="FBFBF7"/>
            </a:solidFill>
            <a:ln w="38100" cap="sq">
              <a:solidFill>
                <a:srgbClr val="031D67"/>
              </a:solidFill>
              <a:prstDash val="solid"/>
              <a:miter/>
            </a:ln>
          </p:spPr>
        </p:sp>
        <p:sp>
          <p:nvSpPr>
            <p:cNvPr id="23" name="TextBox 23"/>
            <p:cNvSpPr txBox="1"/>
            <p:nvPr/>
          </p:nvSpPr>
          <p:spPr>
            <a:xfrm>
              <a:off x="0" y="-38100"/>
              <a:ext cx="1150524" cy="274725"/>
            </a:xfrm>
            <a:prstGeom prst="rect">
              <a:avLst/>
            </a:prstGeom>
          </p:spPr>
          <p:txBody>
            <a:bodyPr lIns="50800" tIns="50800" rIns="50800" bIns="50800" rtlCol="0" anchor="ctr"/>
            <a:lstStyle/>
            <a:p>
              <a:pPr algn="ctr">
                <a:lnSpc>
                  <a:spcPts val="2034"/>
                </a:lnSpc>
              </a:pPr>
              <a:endParaRPr/>
            </a:p>
          </p:txBody>
        </p:sp>
      </p:grpSp>
      <p:grpSp>
        <p:nvGrpSpPr>
          <p:cNvPr id="24" name="Group 24"/>
          <p:cNvGrpSpPr/>
          <p:nvPr/>
        </p:nvGrpSpPr>
        <p:grpSpPr>
          <a:xfrm>
            <a:off x="12082535" y="3022288"/>
            <a:ext cx="4137454" cy="850939"/>
            <a:chOff x="0" y="0"/>
            <a:chExt cx="1150524" cy="236625"/>
          </a:xfrm>
        </p:grpSpPr>
        <p:sp>
          <p:nvSpPr>
            <p:cNvPr id="25" name="Freeform 25"/>
            <p:cNvSpPr/>
            <p:nvPr/>
          </p:nvSpPr>
          <p:spPr>
            <a:xfrm>
              <a:off x="0" y="0"/>
              <a:ext cx="1150524" cy="236625"/>
            </a:xfrm>
            <a:custGeom>
              <a:avLst/>
              <a:gdLst/>
              <a:ahLst/>
              <a:cxnLst/>
              <a:rect l="l" t="t" r="r" b="b"/>
              <a:pathLst>
                <a:path w="1150524" h="236625">
                  <a:moveTo>
                    <a:pt x="20583" y="0"/>
                  </a:moveTo>
                  <a:lnTo>
                    <a:pt x="1129941" y="0"/>
                  </a:lnTo>
                  <a:cubicBezTo>
                    <a:pt x="1135400" y="0"/>
                    <a:pt x="1140636" y="2169"/>
                    <a:pt x="1144496" y="6029"/>
                  </a:cubicBezTo>
                  <a:cubicBezTo>
                    <a:pt x="1148356" y="9889"/>
                    <a:pt x="1150524" y="15124"/>
                    <a:pt x="1150524" y="20583"/>
                  </a:cubicBezTo>
                  <a:lnTo>
                    <a:pt x="1150524" y="216042"/>
                  </a:lnTo>
                  <a:cubicBezTo>
                    <a:pt x="1150524" y="221501"/>
                    <a:pt x="1148356" y="226737"/>
                    <a:pt x="1144496" y="230597"/>
                  </a:cubicBezTo>
                  <a:cubicBezTo>
                    <a:pt x="1140636" y="234457"/>
                    <a:pt x="1135400" y="236625"/>
                    <a:pt x="1129941" y="236625"/>
                  </a:cubicBezTo>
                  <a:lnTo>
                    <a:pt x="20583" y="236625"/>
                  </a:lnTo>
                  <a:cubicBezTo>
                    <a:pt x="15124" y="236625"/>
                    <a:pt x="9889" y="234457"/>
                    <a:pt x="6029" y="230597"/>
                  </a:cubicBezTo>
                  <a:cubicBezTo>
                    <a:pt x="2169" y="226737"/>
                    <a:pt x="0" y="221501"/>
                    <a:pt x="0" y="216042"/>
                  </a:cubicBezTo>
                  <a:lnTo>
                    <a:pt x="0" y="20583"/>
                  </a:lnTo>
                  <a:cubicBezTo>
                    <a:pt x="0" y="15124"/>
                    <a:pt x="2169" y="9889"/>
                    <a:pt x="6029" y="6029"/>
                  </a:cubicBezTo>
                  <a:cubicBezTo>
                    <a:pt x="9889" y="2169"/>
                    <a:pt x="15124" y="0"/>
                    <a:pt x="20583" y="0"/>
                  </a:cubicBezTo>
                  <a:close/>
                </a:path>
              </a:pathLst>
            </a:custGeom>
            <a:solidFill>
              <a:srgbClr val="FBFBF7"/>
            </a:solidFill>
            <a:ln w="38100" cap="sq">
              <a:solidFill>
                <a:srgbClr val="031D67"/>
              </a:solidFill>
              <a:prstDash val="solid"/>
              <a:miter/>
            </a:ln>
          </p:spPr>
        </p:sp>
        <p:sp>
          <p:nvSpPr>
            <p:cNvPr id="26" name="TextBox 26"/>
            <p:cNvSpPr txBox="1"/>
            <p:nvPr/>
          </p:nvSpPr>
          <p:spPr>
            <a:xfrm>
              <a:off x="0" y="-38100"/>
              <a:ext cx="1150524" cy="274725"/>
            </a:xfrm>
            <a:prstGeom prst="rect">
              <a:avLst/>
            </a:prstGeom>
          </p:spPr>
          <p:txBody>
            <a:bodyPr lIns="50800" tIns="50800" rIns="50800" bIns="50800" rtlCol="0" anchor="ctr"/>
            <a:lstStyle/>
            <a:p>
              <a:pPr algn="ctr">
                <a:lnSpc>
                  <a:spcPts val="2034"/>
                </a:lnSpc>
              </a:pPr>
              <a:endParaRPr/>
            </a:p>
          </p:txBody>
        </p:sp>
      </p:grpSp>
      <p:sp>
        <p:nvSpPr>
          <p:cNvPr id="27" name="TextBox 27"/>
          <p:cNvSpPr txBox="1"/>
          <p:nvPr/>
        </p:nvSpPr>
        <p:spPr>
          <a:xfrm>
            <a:off x="12291770" y="3103905"/>
            <a:ext cx="3718985"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Poppies</a:t>
            </a:r>
          </a:p>
        </p:txBody>
      </p:sp>
      <p:sp>
        <p:nvSpPr>
          <p:cNvPr id="28" name="Freeform 28"/>
          <p:cNvSpPr/>
          <p:nvPr/>
        </p:nvSpPr>
        <p:spPr>
          <a:xfrm rot="6305057" flipH="1" flipV="1">
            <a:off x="10786242" y="5339057"/>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sp>
        <p:nvSpPr>
          <p:cNvPr id="29" name="Freeform 29"/>
          <p:cNvSpPr/>
          <p:nvPr/>
        </p:nvSpPr>
        <p:spPr>
          <a:xfrm rot="1299054" flipH="1" flipV="1">
            <a:off x="-9107480" y="-4782270"/>
            <a:ext cx="13488311" cy="5951717"/>
          </a:xfrm>
          <a:custGeom>
            <a:avLst/>
            <a:gdLst/>
            <a:ahLst/>
            <a:cxnLst/>
            <a:rect l="l" t="t" r="r" b="b"/>
            <a:pathLst>
              <a:path w="13488311" h="5951717">
                <a:moveTo>
                  <a:pt x="13488310" y="5951718"/>
                </a:moveTo>
                <a:lnTo>
                  <a:pt x="0" y="5951718"/>
                </a:lnTo>
                <a:lnTo>
                  <a:pt x="0" y="0"/>
                </a:lnTo>
                <a:lnTo>
                  <a:pt x="13488310" y="0"/>
                </a:lnTo>
                <a:lnTo>
                  <a:pt x="13488310" y="5951718"/>
                </a:lnTo>
                <a:close/>
              </a:path>
            </a:pathLst>
          </a:custGeom>
          <a:blipFill>
            <a:blip r:embed="rId3"/>
            <a:stretch>
              <a:fillRect/>
            </a:stretch>
          </a:blipFill>
        </p:spPr>
      </p:sp>
      <p:sp>
        <p:nvSpPr>
          <p:cNvPr id="30" name="TextBox 30"/>
          <p:cNvSpPr txBox="1"/>
          <p:nvPr/>
        </p:nvSpPr>
        <p:spPr>
          <a:xfrm>
            <a:off x="1746141" y="4223329"/>
            <a:ext cx="4362264" cy="6001643"/>
          </a:xfrm>
          <a:prstGeom prst="rect">
            <a:avLst/>
          </a:prstGeom>
        </p:spPr>
        <p:txBody>
          <a:bodyPr lIns="0" tIns="0" rIns="0" bIns="0" rtlCol="0" anchor="t">
            <a:spAutoFit/>
          </a:bodyPr>
          <a:lstStyle/>
          <a:p>
            <a:pPr algn="ctr">
              <a:lnSpc>
                <a:spcPts val="4339"/>
              </a:lnSpc>
            </a:pPr>
            <a:r>
              <a:rPr lang="en-US" sz="3099" u="sng" dirty="0">
                <a:solidFill>
                  <a:srgbClr val="031D67"/>
                </a:solidFill>
                <a:latin typeface="Poppins"/>
                <a:ea typeface="Poppins"/>
                <a:cs typeface="Poppins"/>
                <a:sym typeface="Poppins"/>
              </a:rPr>
              <a:t>Teachers</a:t>
            </a:r>
          </a:p>
          <a:p>
            <a:pPr algn="ctr">
              <a:lnSpc>
                <a:spcPts val="4339"/>
              </a:lnSpc>
            </a:pPr>
            <a:r>
              <a:rPr lang="en-US" sz="3099" dirty="0" err="1">
                <a:solidFill>
                  <a:srgbClr val="031D67"/>
                </a:solidFill>
                <a:latin typeface="Poppins"/>
                <a:ea typeface="Poppins"/>
                <a:cs typeface="Poppins"/>
                <a:sym typeface="Poppins"/>
              </a:rPr>
              <a:t>Mrs</a:t>
            </a:r>
            <a:r>
              <a:rPr lang="en-US" sz="3099" dirty="0">
                <a:solidFill>
                  <a:srgbClr val="031D67"/>
                </a:solidFill>
                <a:latin typeface="Poppins"/>
                <a:ea typeface="Poppins"/>
                <a:cs typeface="Poppins"/>
                <a:sym typeface="Poppins"/>
              </a:rPr>
              <a:t> Hazell</a:t>
            </a:r>
          </a:p>
          <a:p>
            <a:pPr algn="ctr">
              <a:lnSpc>
                <a:spcPts val="4339"/>
              </a:lnSpc>
            </a:pPr>
            <a:r>
              <a:rPr lang="en-US" sz="3099" dirty="0" err="1">
                <a:solidFill>
                  <a:srgbClr val="031D67"/>
                </a:solidFill>
                <a:latin typeface="Poppins"/>
                <a:ea typeface="Poppins"/>
                <a:cs typeface="Poppins"/>
                <a:sym typeface="Poppins"/>
              </a:rPr>
              <a:t>Mrs</a:t>
            </a:r>
            <a:r>
              <a:rPr lang="en-US" sz="3099" dirty="0">
                <a:solidFill>
                  <a:srgbClr val="031D67"/>
                </a:solidFill>
                <a:latin typeface="Poppins"/>
                <a:ea typeface="Poppins"/>
                <a:cs typeface="Poppins"/>
                <a:sym typeface="Poppins"/>
              </a:rPr>
              <a:t> Maidment</a:t>
            </a:r>
          </a:p>
          <a:p>
            <a:pPr algn="ctr">
              <a:lnSpc>
                <a:spcPts val="4339"/>
              </a:lnSpc>
            </a:pPr>
            <a:endParaRPr lang="en-US" sz="3099" dirty="0">
              <a:solidFill>
                <a:srgbClr val="031D67"/>
              </a:solidFill>
              <a:latin typeface="Poppins"/>
              <a:ea typeface="Poppins"/>
              <a:cs typeface="Poppins"/>
              <a:sym typeface="Poppins"/>
            </a:endParaRPr>
          </a:p>
          <a:p>
            <a:pPr algn="ctr">
              <a:lnSpc>
                <a:spcPts val="4339"/>
              </a:lnSpc>
            </a:pPr>
            <a:r>
              <a:rPr lang="en-US" sz="3099" u="sng" dirty="0">
                <a:solidFill>
                  <a:srgbClr val="031D67"/>
                </a:solidFill>
                <a:latin typeface="Poppins"/>
                <a:ea typeface="Poppins"/>
                <a:cs typeface="Poppins"/>
                <a:sym typeface="Poppins"/>
              </a:rPr>
              <a:t>Teaching Assistant</a:t>
            </a:r>
          </a:p>
          <a:p>
            <a:pPr algn="ctr">
              <a:lnSpc>
                <a:spcPts val="4339"/>
              </a:lnSpc>
            </a:pPr>
            <a:r>
              <a:rPr lang="en-US" sz="3099" dirty="0" err="1">
                <a:solidFill>
                  <a:srgbClr val="031D67"/>
                </a:solidFill>
                <a:latin typeface="Poppins"/>
                <a:ea typeface="Poppins"/>
                <a:cs typeface="Poppins"/>
                <a:sym typeface="Poppins"/>
              </a:rPr>
              <a:t>Mrs</a:t>
            </a:r>
            <a:r>
              <a:rPr lang="en-US" sz="3099" dirty="0">
                <a:solidFill>
                  <a:srgbClr val="031D67"/>
                </a:solidFill>
                <a:latin typeface="Poppins"/>
                <a:ea typeface="Poppins"/>
                <a:cs typeface="Poppins"/>
                <a:sym typeface="Poppins"/>
              </a:rPr>
              <a:t> D</a:t>
            </a:r>
          </a:p>
          <a:p>
            <a:pPr algn="ctr">
              <a:lnSpc>
                <a:spcPts val="3499"/>
              </a:lnSpc>
            </a:pPr>
            <a:endParaRPr lang="en-US" sz="3099" dirty="0">
              <a:solidFill>
                <a:srgbClr val="031D67"/>
              </a:solidFill>
              <a:latin typeface="Poppins"/>
              <a:ea typeface="Poppins"/>
              <a:cs typeface="Poppins"/>
              <a:sym typeface="Poppins"/>
            </a:endParaRPr>
          </a:p>
          <a:p>
            <a:pPr algn="ctr">
              <a:lnSpc>
                <a:spcPts val="3499"/>
              </a:lnSpc>
            </a:pPr>
            <a:endParaRPr lang="en-US" sz="3099" dirty="0">
              <a:solidFill>
                <a:srgbClr val="031D67"/>
              </a:solidFill>
              <a:latin typeface="Poppins"/>
              <a:ea typeface="Poppins"/>
              <a:cs typeface="Poppins"/>
              <a:sym typeface="Poppins"/>
            </a:endParaRPr>
          </a:p>
          <a:p>
            <a:pPr algn="ctr">
              <a:lnSpc>
                <a:spcPts val="3499"/>
              </a:lnSpc>
            </a:pPr>
            <a:endParaRPr lang="en-US" sz="3099" dirty="0">
              <a:solidFill>
                <a:srgbClr val="031D67"/>
              </a:solidFill>
              <a:latin typeface="Poppins"/>
              <a:ea typeface="Poppins"/>
              <a:cs typeface="Poppins"/>
              <a:sym typeface="Poppins"/>
            </a:endParaRPr>
          </a:p>
          <a:p>
            <a:pPr algn="ctr">
              <a:lnSpc>
                <a:spcPts val="3499"/>
              </a:lnSpc>
            </a:pPr>
            <a:endParaRPr lang="en-US" sz="3099" dirty="0">
              <a:solidFill>
                <a:srgbClr val="031D67"/>
              </a:solidFill>
              <a:latin typeface="Poppins"/>
              <a:ea typeface="Poppins"/>
              <a:cs typeface="Poppins"/>
              <a:sym typeface="Poppins"/>
            </a:endParaRPr>
          </a:p>
          <a:p>
            <a:pPr algn="ctr">
              <a:lnSpc>
                <a:spcPts val="3499"/>
              </a:lnSpc>
            </a:pPr>
            <a:endParaRPr lang="en-US" sz="3099" dirty="0">
              <a:solidFill>
                <a:srgbClr val="031D67"/>
              </a:solidFill>
              <a:latin typeface="Poppins"/>
              <a:ea typeface="Poppins"/>
              <a:cs typeface="Poppins"/>
              <a:sym typeface="Poppins"/>
            </a:endParaRPr>
          </a:p>
          <a:p>
            <a:pPr algn="ctr">
              <a:lnSpc>
                <a:spcPts val="3499"/>
              </a:lnSpc>
            </a:pPr>
            <a:endParaRPr lang="en-US" sz="3099" dirty="0">
              <a:solidFill>
                <a:srgbClr val="031D67"/>
              </a:solidFill>
              <a:latin typeface="Poppins"/>
              <a:ea typeface="Poppins"/>
              <a:cs typeface="Poppins"/>
              <a:sym typeface="Poppins"/>
            </a:endParaRPr>
          </a:p>
        </p:txBody>
      </p:sp>
      <p:sp>
        <p:nvSpPr>
          <p:cNvPr id="31" name="TextBox 31"/>
          <p:cNvSpPr txBox="1"/>
          <p:nvPr/>
        </p:nvSpPr>
        <p:spPr>
          <a:xfrm>
            <a:off x="7284508" y="3103905"/>
            <a:ext cx="3718985"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Dragonflies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grpSp>
        <p:nvGrpSpPr>
          <p:cNvPr id="6" name="Group 6"/>
          <p:cNvGrpSpPr/>
          <p:nvPr/>
        </p:nvGrpSpPr>
        <p:grpSpPr>
          <a:xfrm>
            <a:off x="1622557" y="3152168"/>
            <a:ext cx="2898491" cy="899339"/>
            <a:chOff x="0" y="0"/>
            <a:chExt cx="671797" cy="208444"/>
          </a:xfrm>
        </p:grpSpPr>
        <p:sp>
          <p:nvSpPr>
            <p:cNvPr id="7" name="Freeform 7"/>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8" name="TextBox 8"/>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Phonics</a:t>
              </a:r>
            </a:p>
          </p:txBody>
        </p:sp>
      </p:grpSp>
      <p:grpSp>
        <p:nvGrpSpPr>
          <p:cNvPr id="9" name="Group 9"/>
          <p:cNvGrpSpPr/>
          <p:nvPr/>
        </p:nvGrpSpPr>
        <p:grpSpPr>
          <a:xfrm>
            <a:off x="1622557" y="2386710"/>
            <a:ext cx="2898491" cy="654225"/>
            <a:chOff x="0" y="0"/>
            <a:chExt cx="671797" cy="151633"/>
          </a:xfrm>
        </p:grpSpPr>
        <p:sp>
          <p:nvSpPr>
            <p:cNvPr id="10" name="Freeform 10"/>
            <p:cNvSpPr/>
            <p:nvPr/>
          </p:nvSpPr>
          <p:spPr>
            <a:xfrm>
              <a:off x="0" y="0"/>
              <a:ext cx="671797" cy="151633"/>
            </a:xfrm>
            <a:custGeom>
              <a:avLst/>
              <a:gdLst/>
              <a:ahLst/>
              <a:cxnLst/>
              <a:rect l="l" t="t" r="r" b="b"/>
              <a:pathLst>
                <a:path w="671797" h="151633">
                  <a:moveTo>
                    <a:pt x="29381" y="0"/>
                  </a:moveTo>
                  <a:lnTo>
                    <a:pt x="642415" y="0"/>
                  </a:lnTo>
                  <a:cubicBezTo>
                    <a:pt x="658642" y="0"/>
                    <a:pt x="671797" y="13154"/>
                    <a:pt x="671797" y="29381"/>
                  </a:cubicBezTo>
                  <a:lnTo>
                    <a:pt x="671797" y="122252"/>
                  </a:lnTo>
                  <a:cubicBezTo>
                    <a:pt x="671797" y="130044"/>
                    <a:pt x="668701" y="137517"/>
                    <a:pt x="663191" y="143027"/>
                  </a:cubicBezTo>
                  <a:cubicBezTo>
                    <a:pt x="657681" y="148537"/>
                    <a:pt x="650208" y="151633"/>
                    <a:pt x="642415" y="151633"/>
                  </a:cubicBezTo>
                  <a:lnTo>
                    <a:pt x="29381" y="151633"/>
                  </a:lnTo>
                  <a:cubicBezTo>
                    <a:pt x="21589" y="151633"/>
                    <a:pt x="14116" y="148537"/>
                    <a:pt x="8606" y="143027"/>
                  </a:cubicBezTo>
                  <a:cubicBezTo>
                    <a:pt x="3096" y="137517"/>
                    <a:pt x="0" y="130044"/>
                    <a:pt x="0" y="122252"/>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1" name="TextBox 11"/>
            <p:cNvSpPr txBox="1"/>
            <p:nvPr/>
          </p:nvSpPr>
          <p:spPr>
            <a:xfrm>
              <a:off x="0" y="-38100"/>
              <a:ext cx="671797" cy="189733"/>
            </a:xfrm>
            <a:prstGeom prst="rect">
              <a:avLst/>
            </a:prstGeom>
          </p:spPr>
          <p:txBody>
            <a:bodyPr lIns="51955" tIns="51955" rIns="51955" bIns="51955" rtlCol="0" anchor="ctr"/>
            <a:lstStyle/>
            <a:p>
              <a:pPr algn="ctr">
                <a:lnSpc>
                  <a:spcPts val="1457"/>
                </a:lnSpc>
              </a:pPr>
              <a:endParaRPr/>
            </a:p>
          </p:txBody>
        </p:sp>
      </p:grpSp>
      <p:grpSp>
        <p:nvGrpSpPr>
          <p:cNvPr id="12" name="Group 12"/>
          <p:cNvGrpSpPr/>
          <p:nvPr/>
        </p:nvGrpSpPr>
        <p:grpSpPr>
          <a:xfrm>
            <a:off x="4658656" y="2386710"/>
            <a:ext cx="2898491" cy="654225"/>
            <a:chOff x="0" y="0"/>
            <a:chExt cx="671797" cy="151633"/>
          </a:xfrm>
        </p:grpSpPr>
        <p:sp>
          <p:nvSpPr>
            <p:cNvPr id="13" name="Freeform 13"/>
            <p:cNvSpPr/>
            <p:nvPr/>
          </p:nvSpPr>
          <p:spPr>
            <a:xfrm>
              <a:off x="0" y="0"/>
              <a:ext cx="671797" cy="151633"/>
            </a:xfrm>
            <a:custGeom>
              <a:avLst/>
              <a:gdLst/>
              <a:ahLst/>
              <a:cxnLst/>
              <a:rect l="l" t="t" r="r" b="b"/>
              <a:pathLst>
                <a:path w="671797" h="151633">
                  <a:moveTo>
                    <a:pt x="29381" y="0"/>
                  </a:moveTo>
                  <a:lnTo>
                    <a:pt x="642415" y="0"/>
                  </a:lnTo>
                  <a:cubicBezTo>
                    <a:pt x="658642" y="0"/>
                    <a:pt x="671797" y="13154"/>
                    <a:pt x="671797" y="29381"/>
                  </a:cubicBezTo>
                  <a:lnTo>
                    <a:pt x="671797" y="122252"/>
                  </a:lnTo>
                  <a:cubicBezTo>
                    <a:pt x="671797" y="130044"/>
                    <a:pt x="668701" y="137517"/>
                    <a:pt x="663191" y="143027"/>
                  </a:cubicBezTo>
                  <a:cubicBezTo>
                    <a:pt x="657681" y="148537"/>
                    <a:pt x="650208" y="151633"/>
                    <a:pt x="642415" y="151633"/>
                  </a:cubicBezTo>
                  <a:lnTo>
                    <a:pt x="29381" y="151633"/>
                  </a:lnTo>
                  <a:cubicBezTo>
                    <a:pt x="21589" y="151633"/>
                    <a:pt x="14116" y="148537"/>
                    <a:pt x="8606" y="143027"/>
                  </a:cubicBezTo>
                  <a:cubicBezTo>
                    <a:pt x="3096" y="137517"/>
                    <a:pt x="0" y="130044"/>
                    <a:pt x="0" y="122252"/>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671797" cy="189733"/>
            </a:xfrm>
            <a:prstGeom prst="rect">
              <a:avLst/>
            </a:prstGeom>
          </p:spPr>
          <p:txBody>
            <a:bodyPr lIns="51955" tIns="51955" rIns="51955" bIns="51955" rtlCol="0" anchor="ctr"/>
            <a:lstStyle/>
            <a:p>
              <a:pPr algn="ctr">
                <a:lnSpc>
                  <a:spcPts val="1457"/>
                </a:lnSpc>
              </a:pPr>
              <a:endParaRPr/>
            </a:p>
          </p:txBody>
        </p:sp>
      </p:grpSp>
      <p:grpSp>
        <p:nvGrpSpPr>
          <p:cNvPr id="15" name="Group 15"/>
          <p:cNvGrpSpPr/>
          <p:nvPr/>
        </p:nvGrpSpPr>
        <p:grpSpPr>
          <a:xfrm>
            <a:off x="7694755" y="2386710"/>
            <a:ext cx="2898491" cy="654225"/>
            <a:chOff x="0" y="0"/>
            <a:chExt cx="671797" cy="151633"/>
          </a:xfrm>
        </p:grpSpPr>
        <p:sp>
          <p:nvSpPr>
            <p:cNvPr id="16" name="Freeform 16"/>
            <p:cNvSpPr/>
            <p:nvPr/>
          </p:nvSpPr>
          <p:spPr>
            <a:xfrm>
              <a:off x="0" y="0"/>
              <a:ext cx="671797" cy="151633"/>
            </a:xfrm>
            <a:custGeom>
              <a:avLst/>
              <a:gdLst/>
              <a:ahLst/>
              <a:cxnLst/>
              <a:rect l="l" t="t" r="r" b="b"/>
              <a:pathLst>
                <a:path w="671797" h="151633">
                  <a:moveTo>
                    <a:pt x="29381" y="0"/>
                  </a:moveTo>
                  <a:lnTo>
                    <a:pt x="642415" y="0"/>
                  </a:lnTo>
                  <a:cubicBezTo>
                    <a:pt x="658642" y="0"/>
                    <a:pt x="671797" y="13154"/>
                    <a:pt x="671797" y="29381"/>
                  </a:cubicBezTo>
                  <a:lnTo>
                    <a:pt x="671797" y="122252"/>
                  </a:lnTo>
                  <a:cubicBezTo>
                    <a:pt x="671797" y="130044"/>
                    <a:pt x="668701" y="137517"/>
                    <a:pt x="663191" y="143027"/>
                  </a:cubicBezTo>
                  <a:cubicBezTo>
                    <a:pt x="657681" y="148537"/>
                    <a:pt x="650208" y="151633"/>
                    <a:pt x="642415" y="151633"/>
                  </a:cubicBezTo>
                  <a:lnTo>
                    <a:pt x="29381" y="151633"/>
                  </a:lnTo>
                  <a:cubicBezTo>
                    <a:pt x="21589" y="151633"/>
                    <a:pt x="14116" y="148537"/>
                    <a:pt x="8606" y="143027"/>
                  </a:cubicBezTo>
                  <a:cubicBezTo>
                    <a:pt x="3096" y="137517"/>
                    <a:pt x="0" y="130044"/>
                    <a:pt x="0" y="122252"/>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7" name="TextBox 17"/>
            <p:cNvSpPr txBox="1"/>
            <p:nvPr/>
          </p:nvSpPr>
          <p:spPr>
            <a:xfrm>
              <a:off x="0" y="-38100"/>
              <a:ext cx="671797" cy="189733"/>
            </a:xfrm>
            <a:prstGeom prst="rect">
              <a:avLst/>
            </a:prstGeom>
          </p:spPr>
          <p:txBody>
            <a:bodyPr lIns="51955" tIns="51955" rIns="51955" bIns="51955" rtlCol="0" anchor="ctr"/>
            <a:lstStyle/>
            <a:p>
              <a:pPr algn="ctr">
                <a:lnSpc>
                  <a:spcPts val="1457"/>
                </a:lnSpc>
              </a:pPr>
              <a:endParaRPr/>
            </a:p>
          </p:txBody>
        </p:sp>
      </p:grpSp>
      <p:grpSp>
        <p:nvGrpSpPr>
          <p:cNvPr id="18" name="Group 18"/>
          <p:cNvGrpSpPr/>
          <p:nvPr/>
        </p:nvGrpSpPr>
        <p:grpSpPr>
          <a:xfrm>
            <a:off x="10730854" y="2386710"/>
            <a:ext cx="2898491" cy="654225"/>
            <a:chOff x="0" y="0"/>
            <a:chExt cx="671797" cy="151633"/>
          </a:xfrm>
        </p:grpSpPr>
        <p:sp>
          <p:nvSpPr>
            <p:cNvPr id="19" name="Freeform 19"/>
            <p:cNvSpPr/>
            <p:nvPr/>
          </p:nvSpPr>
          <p:spPr>
            <a:xfrm>
              <a:off x="0" y="0"/>
              <a:ext cx="671797" cy="151633"/>
            </a:xfrm>
            <a:custGeom>
              <a:avLst/>
              <a:gdLst/>
              <a:ahLst/>
              <a:cxnLst/>
              <a:rect l="l" t="t" r="r" b="b"/>
              <a:pathLst>
                <a:path w="671797" h="151633">
                  <a:moveTo>
                    <a:pt x="29381" y="0"/>
                  </a:moveTo>
                  <a:lnTo>
                    <a:pt x="642415" y="0"/>
                  </a:lnTo>
                  <a:cubicBezTo>
                    <a:pt x="658642" y="0"/>
                    <a:pt x="671797" y="13154"/>
                    <a:pt x="671797" y="29381"/>
                  </a:cubicBezTo>
                  <a:lnTo>
                    <a:pt x="671797" y="122252"/>
                  </a:lnTo>
                  <a:cubicBezTo>
                    <a:pt x="671797" y="130044"/>
                    <a:pt x="668701" y="137517"/>
                    <a:pt x="663191" y="143027"/>
                  </a:cubicBezTo>
                  <a:cubicBezTo>
                    <a:pt x="657681" y="148537"/>
                    <a:pt x="650208" y="151633"/>
                    <a:pt x="642415" y="151633"/>
                  </a:cubicBezTo>
                  <a:lnTo>
                    <a:pt x="29381" y="151633"/>
                  </a:lnTo>
                  <a:cubicBezTo>
                    <a:pt x="21589" y="151633"/>
                    <a:pt x="14116" y="148537"/>
                    <a:pt x="8606" y="143027"/>
                  </a:cubicBezTo>
                  <a:cubicBezTo>
                    <a:pt x="3096" y="137517"/>
                    <a:pt x="0" y="130044"/>
                    <a:pt x="0" y="122252"/>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20" name="TextBox 20"/>
            <p:cNvSpPr txBox="1"/>
            <p:nvPr/>
          </p:nvSpPr>
          <p:spPr>
            <a:xfrm>
              <a:off x="0" y="-38100"/>
              <a:ext cx="671797" cy="189733"/>
            </a:xfrm>
            <a:prstGeom prst="rect">
              <a:avLst/>
            </a:prstGeom>
          </p:spPr>
          <p:txBody>
            <a:bodyPr lIns="51955" tIns="51955" rIns="51955" bIns="51955" rtlCol="0" anchor="ctr"/>
            <a:lstStyle/>
            <a:p>
              <a:pPr algn="ctr">
                <a:lnSpc>
                  <a:spcPts val="1457"/>
                </a:lnSpc>
              </a:pPr>
              <a:endParaRPr/>
            </a:p>
          </p:txBody>
        </p:sp>
      </p:grpSp>
      <p:sp>
        <p:nvSpPr>
          <p:cNvPr id="21" name="Freeform 21"/>
          <p:cNvSpPr/>
          <p:nvPr/>
        </p:nvSpPr>
        <p:spPr>
          <a:xfrm rot="4738192" flipH="1" flipV="1">
            <a:off x="11428738" y="-4634646"/>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grpSp>
        <p:nvGrpSpPr>
          <p:cNvPr id="22" name="Group 22"/>
          <p:cNvGrpSpPr/>
          <p:nvPr/>
        </p:nvGrpSpPr>
        <p:grpSpPr>
          <a:xfrm>
            <a:off x="13766952" y="2386710"/>
            <a:ext cx="2898491" cy="654225"/>
            <a:chOff x="0" y="0"/>
            <a:chExt cx="671797" cy="151633"/>
          </a:xfrm>
        </p:grpSpPr>
        <p:sp>
          <p:nvSpPr>
            <p:cNvPr id="23" name="Freeform 23"/>
            <p:cNvSpPr/>
            <p:nvPr/>
          </p:nvSpPr>
          <p:spPr>
            <a:xfrm>
              <a:off x="0" y="0"/>
              <a:ext cx="671797" cy="151633"/>
            </a:xfrm>
            <a:custGeom>
              <a:avLst/>
              <a:gdLst/>
              <a:ahLst/>
              <a:cxnLst/>
              <a:rect l="l" t="t" r="r" b="b"/>
              <a:pathLst>
                <a:path w="671797" h="151633">
                  <a:moveTo>
                    <a:pt x="29381" y="0"/>
                  </a:moveTo>
                  <a:lnTo>
                    <a:pt x="642415" y="0"/>
                  </a:lnTo>
                  <a:cubicBezTo>
                    <a:pt x="658642" y="0"/>
                    <a:pt x="671797" y="13154"/>
                    <a:pt x="671797" y="29381"/>
                  </a:cubicBezTo>
                  <a:lnTo>
                    <a:pt x="671797" y="122252"/>
                  </a:lnTo>
                  <a:cubicBezTo>
                    <a:pt x="671797" y="130044"/>
                    <a:pt x="668701" y="137517"/>
                    <a:pt x="663191" y="143027"/>
                  </a:cubicBezTo>
                  <a:cubicBezTo>
                    <a:pt x="657681" y="148537"/>
                    <a:pt x="650208" y="151633"/>
                    <a:pt x="642415" y="151633"/>
                  </a:cubicBezTo>
                  <a:lnTo>
                    <a:pt x="29381" y="151633"/>
                  </a:lnTo>
                  <a:cubicBezTo>
                    <a:pt x="21589" y="151633"/>
                    <a:pt x="14116" y="148537"/>
                    <a:pt x="8606" y="143027"/>
                  </a:cubicBezTo>
                  <a:cubicBezTo>
                    <a:pt x="3096" y="137517"/>
                    <a:pt x="0" y="130044"/>
                    <a:pt x="0" y="122252"/>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24" name="TextBox 24"/>
            <p:cNvSpPr txBox="1"/>
            <p:nvPr/>
          </p:nvSpPr>
          <p:spPr>
            <a:xfrm>
              <a:off x="0" y="-38100"/>
              <a:ext cx="671797" cy="189733"/>
            </a:xfrm>
            <a:prstGeom prst="rect">
              <a:avLst/>
            </a:prstGeom>
          </p:spPr>
          <p:txBody>
            <a:bodyPr lIns="51955" tIns="51955" rIns="51955" bIns="51955" rtlCol="0" anchor="ctr"/>
            <a:lstStyle/>
            <a:p>
              <a:pPr algn="ctr">
                <a:lnSpc>
                  <a:spcPts val="1457"/>
                </a:lnSpc>
              </a:pPr>
              <a:endParaRPr/>
            </a:p>
          </p:txBody>
        </p:sp>
      </p:grpSp>
      <p:grpSp>
        <p:nvGrpSpPr>
          <p:cNvPr id="25" name="Group 25"/>
          <p:cNvGrpSpPr/>
          <p:nvPr/>
        </p:nvGrpSpPr>
        <p:grpSpPr>
          <a:xfrm>
            <a:off x="1622557" y="4162739"/>
            <a:ext cx="2898491" cy="899339"/>
            <a:chOff x="0" y="0"/>
            <a:chExt cx="671797" cy="208444"/>
          </a:xfrm>
        </p:grpSpPr>
        <p:sp>
          <p:nvSpPr>
            <p:cNvPr id="26" name="Freeform 26"/>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27" name="TextBox 27"/>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English</a:t>
              </a:r>
            </a:p>
          </p:txBody>
        </p:sp>
      </p:grpSp>
      <p:grpSp>
        <p:nvGrpSpPr>
          <p:cNvPr id="28" name="Group 28"/>
          <p:cNvGrpSpPr/>
          <p:nvPr/>
        </p:nvGrpSpPr>
        <p:grpSpPr>
          <a:xfrm>
            <a:off x="1622557" y="5173310"/>
            <a:ext cx="2898491" cy="899339"/>
            <a:chOff x="0" y="0"/>
            <a:chExt cx="671797" cy="208444"/>
          </a:xfrm>
        </p:grpSpPr>
        <p:sp>
          <p:nvSpPr>
            <p:cNvPr id="29" name="Freeform 29"/>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30" name="TextBox 30"/>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Maths</a:t>
              </a:r>
            </a:p>
          </p:txBody>
        </p:sp>
      </p:grpSp>
      <p:grpSp>
        <p:nvGrpSpPr>
          <p:cNvPr id="31" name="Group 31"/>
          <p:cNvGrpSpPr/>
          <p:nvPr/>
        </p:nvGrpSpPr>
        <p:grpSpPr>
          <a:xfrm>
            <a:off x="1622557" y="6183882"/>
            <a:ext cx="2898491" cy="1254104"/>
            <a:chOff x="0" y="0"/>
            <a:chExt cx="671797" cy="290670"/>
          </a:xfrm>
        </p:grpSpPr>
        <p:sp>
          <p:nvSpPr>
            <p:cNvPr id="32" name="Freeform 32"/>
            <p:cNvSpPr/>
            <p:nvPr/>
          </p:nvSpPr>
          <p:spPr>
            <a:xfrm>
              <a:off x="0" y="0"/>
              <a:ext cx="671797" cy="290670"/>
            </a:xfrm>
            <a:custGeom>
              <a:avLst/>
              <a:gdLst/>
              <a:ahLst/>
              <a:cxnLst/>
              <a:rect l="l" t="t" r="r" b="b"/>
              <a:pathLst>
                <a:path w="671797" h="290670">
                  <a:moveTo>
                    <a:pt x="29381" y="0"/>
                  </a:moveTo>
                  <a:lnTo>
                    <a:pt x="642415" y="0"/>
                  </a:lnTo>
                  <a:cubicBezTo>
                    <a:pt x="658642" y="0"/>
                    <a:pt x="671797" y="13154"/>
                    <a:pt x="671797" y="29381"/>
                  </a:cubicBezTo>
                  <a:lnTo>
                    <a:pt x="671797" y="261288"/>
                  </a:lnTo>
                  <a:cubicBezTo>
                    <a:pt x="671797" y="269081"/>
                    <a:pt x="668701" y="276554"/>
                    <a:pt x="663191" y="282064"/>
                  </a:cubicBezTo>
                  <a:cubicBezTo>
                    <a:pt x="657681" y="287574"/>
                    <a:pt x="650208" y="290670"/>
                    <a:pt x="642415" y="290670"/>
                  </a:cubicBezTo>
                  <a:lnTo>
                    <a:pt x="29381" y="290670"/>
                  </a:lnTo>
                  <a:cubicBezTo>
                    <a:pt x="21589" y="290670"/>
                    <a:pt x="14116" y="287574"/>
                    <a:pt x="8606" y="282064"/>
                  </a:cubicBezTo>
                  <a:cubicBezTo>
                    <a:pt x="3096" y="276554"/>
                    <a:pt x="0" y="269081"/>
                    <a:pt x="0" y="261288"/>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33" name="TextBox 33"/>
            <p:cNvSpPr txBox="1"/>
            <p:nvPr/>
          </p:nvSpPr>
          <p:spPr>
            <a:xfrm>
              <a:off x="0" y="-66675"/>
              <a:ext cx="671797" cy="357345"/>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History or Geography</a:t>
              </a:r>
            </a:p>
          </p:txBody>
        </p:sp>
      </p:grpSp>
      <p:grpSp>
        <p:nvGrpSpPr>
          <p:cNvPr id="34" name="Group 34"/>
          <p:cNvGrpSpPr/>
          <p:nvPr/>
        </p:nvGrpSpPr>
        <p:grpSpPr>
          <a:xfrm>
            <a:off x="1622557" y="7194453"/>
            <a:ext cx="2898491" cy="899339"/>
            <a:chOff x="0" y="0"/>
            <a:chExt cx="671797" cy="208444"/>
          </a:xfrm>
        </p:grpSpPr>
        <p:sp>
          <p:nvSpPr>
            <p:cNvPr id="35" name="Freeform 35"/>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36" name="TextBox 36"/>
            <p:cNvSpPr txBox="1"/>
            <p:nvPr/>
          </p:nvSpPr>
          <p:spPr>
            <a:xfrm>
              <a:off x="0" y="-66675"/>
              <a:ext cx="671797" cy="275119"/>
            </a:xfrm>
            <a:prstGeom prst="rect">
              <a:avLst/>
            </a:prstGeom>
          </p:spPr>
          <p:txBody>
            <a:bodyPr lIns="51955" tIns="51955" rIns="51955" bIns="51955" rtlCol="0" anchor="ctr"/>
            <a:lstStyle/>
            <a:p>
              <a:pPr algn="ctr">
                <a:lnSpc>
                  <a:spcPts val="3640"/>
                </a:lnSpc>
              </a:pPr>
              <a:endParaRPr/>
            </a:p>
          </p:txBody>
        </p:sp>
      </p:grpSp>
      <p:sp>
        <p:nvSpPr>
          <p:cNvPr id="37" name="Freeform 37"/>
          <p:cNvSpPr/>
          <p:nvPr/>
        </p:nvSpPr>
        <p:spPr>
          <a:xfrm rot="-6790977" flipH="1" flipV="1">
            <a:off x="-5723658" y="9012629"/>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grpSp>
        <p:nvGrpSpPr>
          <p:cNvPr id="38" name="Group 38"/>
          <p:cNvGrpSpPr/>
          <p:nvPr/>
        </p:nvGrpSpPr>
        <p:grpSpPr>
          <a:xfrm>
            <a:off x="1622557" y="8205025"/>
            <a:ext cx="2898491" cy="899339"/>
            <a:chOff x="0" y="0"/>
            <a:chExt cx="671797" cy="208444"/>
          </a:xfrm>
        </p:grpSpPr>
        <p:sp>
          <p:nvSpPr>
            <p:cNvPr id="39" name="Freeform 39"/>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40" name="TextBox 40"/>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Guided Reading</a:t>
              </a:r>
            </a:p>
          </p:txBody>
        </p:sp>
      </p:grpSp>
      <p:grpSp>
        <p:nvGrpSpPr>
          <p:cNvPr id="41" name="Group 41"/>
          <p:cNvGrpSpPr/>
          <p:nvPr/>
        </p:nvGrpSpPr>
        <p:grpSpPr>
          <a:xfrm>
            <a:off x="4658656" y="3152168"/>
            <a:ext cx="2898491" cy="899339"/>
            <a:chOff x="0" y="0"/>
            <a:chExt cx="671797" cy="208444"/>
          </a:xfrm>
        </p:grpSpPr>
        <p:sp>
          <p:nvSpPr>
            <p:cNvPr id="42" name="Freeform 42"/>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43" name="TextBox 43"/>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Phonics</a:t>
              </a:r>
            </a:p>
          </p:txBody>
        </p:sp>
      </p:grpSp>
      <p:grpSp>
        <p:nvGrpSpPr>
          <p:cNvPr id="44" name="Group 44"/>
          <p:cNvGrpSpPr/>
          <p:nvPr/>
        </p:nvGrpSpPr>
        <p:grpSpPr>
          <a:xfrm>
            <a:off x="4658656" y="4162739"/>
            <a:ext cx="2898491" cy="899339"/>
            <a:chOff x="0" y="0"/>
            <a:chExt cx="671797" cy="208444"/>
          </a:xfrm>
        </p:grpSpPr>
        <p:sp>
          <p:nvSpPr>
            <p:cNvPr id="45" name="Freeform 45"/>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46" name="TextBox 46"/>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English</a:t>
              </a:r>
            </a:p>
          </p:txBody>
        </p:sp>
      </p:grpSp>
      <p:grpSp>
        <p:nvGrpSpPr>
          <p:cNvPr id="47" name="Group 47"/>
          <p:cNvGrpSpPr/>
          <p:nvPr/>
        </p:nvGrpSpPr>
        <p:grpSpPr>
          <a:xfrm>
            <a:off x="4658656" y="5173310"/>
            <a:ext cx="2898491" cy="899339"/>
            <a:chOff x="0" y="0"/>
            <a:chExt cx="671797" cy="208444"/>
          </a:xfrm>
        </p:grpSpPr>
        <p:sp>
          <p:nvSpPr>
            <p:cNvPr id="48" name="Freeform 48"/>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49" name="TextBox 49"/>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Maths</a:t>
              </a:r>
            </a:p>
          </p:txBody>
        </p:sp>
      </p:grpSp>
      <p:grpSp>
        <p:nvGrpSpPr>
          <p:cNvPr id="50" name="Group 50"/>
          <p:cNvGrpSpPr/>
          <p:nvPr/>
        </p:nvGrpSpPr>
        <p:grpSpPr>
          <a:xfrm>
            <a:off x="4658656" y="6183882"/>
            <a:ext cx="2898491" cy="899339"/>
            <a:chOff x="0" y="0"/>
            <a:chExt cx="671797" cy="208444"/>
          </a:xfrm>
        </p:grpSpPr>
        <p:sp>
          <p:nvSpPr>
            <p:cNvPr id="51" name="Freeform 51"/>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52" name="TextBox 52"/>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Science</a:t>
              </a:r>
            </a:p>
          </p:txBody>
        </p:sp>
      </p:grpSp>
      <p:grpSp>
        <p:nvGrpSpPr>
          <p:cNvPr id="53" name="Group 53"/>
          <p:cNvGrpSpPr/>
          <p:nvPr/>
        </p:nvGrpSpPr>
        <p:grpSpPr>
          <a:xfrm>
            <a:off x="4658656" y="7194453"/>
            <a:ext cx="2898491" cy="899339"/>
            <a:chOff x="0" y="0"/>
            <a:chExt cx="671797" cy="208444"/>
          </a:xfrm>
        </p:grpSpPr>
        <p:sp>
          <p:nvSpPr>
            <p:cNvPr id="54" name="Freeform 54"/>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55" name="TextBox 55"/>
            <p:cNvSpPr txBox="1"/>
            <p:nvPr/>
          </p:nvSpPr>
          <p:spPr>
            <a:xfrm>
              <a:off x="0" y="-66675"/>
              <a:ext cx="671797" cy="275119"/>
            </a:xfrm>
            <a:prstGeom prst="rect">
              <a:avLst/>
            </a:prstGeom>
          </p:spPr>
          <p:txBody>
            <a:bodyPr lIns="51955" tIns="51955" rIns="51955" bIns="51955" rtlCol="0" anchor="ctr"/>
            <a:lstStyle/>
            <a:p>
              <a:pPr algn="ctr">
                <a:lnSpc>
                  <a:spcPts val="3640"/>
                </a:lnSpc>
              </a:pPr>
              <a:endParaRPr/>
            </a:p>
          </p:txBody>
        </p:sp>
      </p:grpSp>
      <p:grpSp>
        <p:nvGrpSpPr>
          <p:cNvPr id="56" name="Group 56"/>
          <p:cNvGrpSpPr/>
          <p:nvPr/>
        </p:nvGrpSpPr>
        <p:grpSpPr>
          <a:xfrm>
            <a:off x="4658656" y="8205025"/>
            <a:ext cx="2898491" cy="899339"/>
            <a:chOff x="0" y="0"/>
            <a:chExt cx="671797" cy="208444"/>
          </a:xfrm>
        </p:grpSpPr>
        <p:sp>
          <p:nvSpPr>
            <p:cNvPr id="57" name="Freeform 57"/>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58" name="TextBox 58"/>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Guided Reading</a:t>
              </a:r>
            </a:p>
          </p:txBody>
        </p:sp>
      </p:grpSp>
      <p:grpSp>
        <p:nvGrpSpPr>
          <p:cNvPr id="59" name="Group 59"/>
          <p:cNvGrpSpPr/>
          <p:nvPr/>
        </p:nvGrpSpPr>
        <p:grpSpPr>
          <a:xfrm>
            <a:off x="7694755" y="3152168"/>
            <a:ext cx="2898491" cy="899339"/>
            <a:chOff x="0" y="0"/>
            <a:chExt cx="671797" cy="208444"/>
          </a:xfrm>
        </p:grpSpPr>
        <p:sp>
          <p:nvSpPr>
            <p:cNvPr id="60" name="Freeform 60"/>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61" name="TextBox 61"/>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Phonics</a:t>
              </a:r>
            </a:p>
          </p:txBody>
        </p:sp>
      </p:grpSp>
      <p:grpSp>
        <p:nvGrpSpPr>
          <p:cNvPr id="62" name="Group 62"/>
          <p:cNvGrpSpPr/>
          <p:nvPr/>
        </p:nvGrpSpPr>
        <p:grpSpPr>
          <a:xfrm>
            <a:off x="7694755" y="4162739"/>
            <a:ext cx="2898491" cy="899339"/>
            <a:chOff x="0" y="0"/>
            <a:chExt cx="671797" cy="208444"/>
          </a:xfrm>
        </p:grpSpPr>
        <p:sp>
          <p:nvSpPr>
            <p:cNvPr id="63" name="Freeform 63"/>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64" name="TextBox 64"/>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English</a:t>
              </a:r>
            </a:p>
          </p:txBody>
        </p:sp>
      </p:grpSp>
      <p:grpSp>
        <p:nvGrpSpPr>
          <p:cNvPr id="65" name="Group 65"/>
          <p:cNvGrpSpPr/>
          <p:nvPr/>
        </p:nvGrpSpPr>
        <p:grpSpPr>
          <a:xfrm>
            <a:off x="7694755" y="5173310"/>
            <a:ext cx="2898491" cy="899339"/>
            <a:chOff x="0" y="0"/>
            <a:chExt cx="671797" cy="208444"/>
          </a:xfrm>
        </p:grpSpPr>
        <p:sp>
          <p:nvSpPr>
            <p:cNvPr id="66" name="Freeform 66"/>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67" name="TextBox 67"/>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Maths</a:t>
              </a:r>
            </a:p>
          </p:txBody>
        </p:sp>
      </p:grpSp>
      <p:grpSp>
        <p:nvGrpSpPr>
          <p:cNvPr id="68" name="Group 68"/>
          <p:cNvGrpSpPr/>
          <p:nvPr/>
        </p:nvGrpSpPr>
        <p:grpSpPr>
          <a:xfrm>
            <a:off x="7694755" y="6183882"/>
            <a:ext cx="2898491" cy="899339"/>
            <a:chOff x="0" y="0"/>
            <a:chExt cx="671797" cy="208444"/>
          </a:xfrm>
        </p:grpSpPr>
        <p:sp>
          <p:nvSpPr>
            <p:cNvPr id="69" name="Freeform 69"/>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70" name="TextBox 70"/>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PE</a:t>
              </a:r>
            </a:p>
          </p:txBody>
        </p:sp>
      </p:grpSp>
      <p:grpSp>
        <p:nvGrpSpPr>
          <p:cNvPr id="71" name="Group 71"/>
          <p:cNvGrpSpPr/>
          <p:nvPr/>
        </p:nvGrpSpPr>
        <p:grpSpPr>
          <a:xfrm>
            <a:off x="7694755" y="7194453"/>
            <a:ext cx="2898491" cy="899339"/>
            <a:chOff x="0" y="0"/>
            <a:chExt cx="671797" cy="208444"/>
          </a:xfrm>
        </p:grpSpPr>
        <p:sp>
          <p:nvSpPr>
            <p:cNvPr id="72" name="Freeform 72"/>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73" name="TextBox 73"/>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RE</a:t>
              </a:r>
            </a:p>
          </p:txBody>
        </p:sp>
      </p:grpSp>
      <p:grpSp>
        <p:nvGrpSpPr>
          <p:cNvPr id="74" name="Group 74"/>
          <p:cNvGrpSpPr/>
          <p:nvPr/>
        </p:nvGrpSpPr>
        <p:grpSpPr>
          <a:xfrm>
            <a:off x="7694755" y="8205025"/>
            <a:ext cx="2898491" cy="899339"/>
            <a:chOff x="0" y="0"/>
            <a:chExt cx="671797" cy="208444"/>
          </a:xfrm>
        </p:grpSpPr>
        <p:sp>
          <p:nvSpPr>
            <p:cNvPr id="75" name="Freeform 75"/>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76" name="TextBox 76"/>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PSHE</a:t>
              </a:r>
            </a:p>
          </p:txBody>
        </p:sp>
      </p:grpSp>
      <p:grpSp>
        <p:nvGrpSpPr>
          <p:cNvPr id="77" name="Group 77"/>
          <p:cNvGrpSpPr/>
          <p:nvPr/>
        </p:nvGrpSpPr>
        <p:grpSpPr>
          <a:xfrm>
            <a:off x="10730854" y="3152168"/>
            <a:ext cx="2898491" cy="899339"/>
            <a:chOff x="0" y="0"/>
            <a:chExt cx="671797" cy="208444"/>
          </a:xfrm>
        </p:grpSpPr>
        <p:sp>
          <p:nvSpPr>
            <p:cNvPr id="78" name="Freeform 78"/>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79" name="TextBox 79"/>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Phonics</a:t>
              </a:r>
            </a:p>
          </p:txBody>
        </p:sp>
      </p:grpSp>
      <p:grpSp>
        <p:nvGrpSpPr>
          <p:cNvPr id="80" name="Group 80"/>
          <p:cNvGrpSpPr/>
          <p:nvPr/>
        </p:nvGrpSpPr>
        <p:grpSpPr>
          <a:xfrm>
            <a:off x="10730854" y="4162739"/>
            <a:ext cx="2898491" cy="899339"/>
            <a:chOff x="0" y="0"/>
            <a:chExt cx="671797" cy="208444"/>
          </a:xfrm>
        </p:grpSpPr>
        <p:sp>
          <p:nvSpPr>
            <p:cNvPr id="81" name="Freeform 81"/>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82" name="TextBox 82"/>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English</a:t>
              </a:r>
            </a:p>
          </p:txBody>
        </p:sp>
      </p:grpSp>
      <p:grpSp>
        <p:nvGrpSpPr>
          <p:cNvPr id="83" name="Group 83"/>
          <p:cNvGrpSpPr/>
          <p:nvPr/>
        </p:nvGrpSpPr>
        <p:grpSpPr>
          <a:xfrm>
            <a:off x="10730854" y="5173310"/>
            <a:ext cx="2898491" cy="899339"/>
            <a:chOff x="0" y="0"/>
            <a:chExt cx="671797" cy="208444"/>
          </a:xfrm>
        </p:grpSpPr>
        <p:sp>
          <p:nvSpPr>
            <p:cNvPr id="84" name="Freeform 84"/>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85" name="TextBox 85"/>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Maths</a:t>
              </a:r>
            </a:p>
          </p:txBody>
        </p:sp>
      </p:grpSp>
      <p:grpSp>
        <p:nvGrpSpPr>
          <p:cNvPr id="86" name="Group 86"/>
          <p:cNvGrpSpPr/>
          <p:nvPr/>
        </p:nvGrpSpPr>
        <p:grpSpPr>
          <a:xfrm>
            <a:off x="10730854" y="6183882"/>
            <a:ext cx="2898491" cy="899339"/>
            <a:chOff x="0" y="0"/>
            <a:chExt cx="671797" cy="208444"/>
          </a:xfrm>
        </p:grpSpPr>
        <p:sp>
          <p:nvSpPr>
            <p:cNvPr id="87" name="Freeform 87"/>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88" name="TextBox 88"/>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Art/Computing</a:t>
              </a:r>
            </a:p>
          </p:txBody>
        </p:sp>
      </p:grpSp>
      <p:grpSp>
        <p:nvGrpSpPr>
          <p:cNvPr id="89" name="Group 89"/>
          <p:cNvGrpSpPr/>
          <p:nvPr/>
        </p:nvGrpSpPr>
        <p:grpSpPr>
          <a:xfrm>
            <a:off x="10730854" y="7194453"/>
            <a:ext cx="2898491" cy="899339"/>
            <a:chOff x="0" y="0"/>
            <a:chExt cx="671797" cy="208444"/>
          </a:xfrm>
        </p:grpSpPr>
        <p:sp>
          <p:nvSpPr>
            <p:cNvPr id="90" name="Freeform 90"/>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91" name="TextBox 91"/>
            <p:cNvSpPr txBox="1"/>
            <p:nvPr/>
          </p:nvSpPr>
          <p:spPr>
            <a:xfrm>
              <a:off x="0" y="-57150"/>
              <a:ext cx="671797" cy="265594"/>
            </a:xfrm>
            <a:prstGeom prst="rect">
              <a:avLst/>
            </a:prstGeom>
          </p:spPr>
          <p:txBody>
            <a:bodyPr lIns="51955" tIns="51955" rIns="51955" bIns="51955" rtlCol="0" anchor="ctr"/>
            <a:lstStyle/>
            <a:p>
              <a:pPr algn="ctr">
                <a:lnSpc>
                  <a:spcPts val="2660"/>
                </a:lnSpc>
              </a:pPr>
              <a:r>
                <a:rPr lang="en-US" sz="1900">
                  <a:solidFill>
                    <a:srgbClr val="031D67"/>
                  </a:solidFill>
                  <a:latin typeface="Poppins"/>
                  <a:ea typeface="Poppins"/>
                  <a:cs typeface="Poppins"/>
                  <a:sym typeface="Poppins"/>
                </a:rPr>
                <a:t>Celebration Assembly</a:t>
              </a:r>
            </a:p>
          </p:txBody>
        </p:sp>
      </p:grpSp>
      <p:grpSp>
        <p:nvGrpSpPr>
          <p:cNvPr id="92" name="Group 92"/>
          <p:cNvGrpSpPr/>
          <p:nvPr/>
        </p:nvGrpSpPr>
        <p:grpSpPr>
          <a:xfrm>
            <a:off x="10730854" y="8205025"/>
            <a:ext cx="2898491" cy="899339"/>
            <a:chOff x="0" y="0"/>
            <a:chExt cx="671797" cy="208444"/>
          </a:xfrm>
        </p:grpSpPr>
        <p:sp>
          <p:nvSpPr>
            <p:cNvPr id="93" name="Freeform 93"/>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94" name="TextBox 94"/>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Guided Reading</a:t>
              </a:r>
            </a:p>
          </p:txBody>
        </p:sp>
      </p:grpSp>
      <p:grpSp>
        <p:nvGrpSpPr>
          <p:cNvPr id="95" name="Group 95"/>
          <p:cNvGrpSpPr/>
          <p:nvPr/>
        </p:nvGrpSpPr>
        <p:grpSpPr>
          <a:xfrm>
            <a:off x="13766952" y="3152168"/>
            <a:ext cx="2898491" cy="899339"/>
            <a:chOff x="0" y="0"/>
            <a:chExt cx="671797" cy="208444"/>
          </a:xfrm>
        </p:grpSpPr>
        <p:sp>
          <p:nvSpPr>
            <p:cNvPr id="96" name="Freeform 96"/>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97" name="TextBox 97"/>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Phonics</a:t>
              </a:r>
            </a:p>
          </p:txBody>
        </p:sp>
      </p:grpSp>
      <p:grpSp>
        <p:nvGrpSpPr>
          <p:cNvPr id="98" name="Group 98"/>
          <p:cNvGrpSpPr/>
          <p:nvPr/>
        </p:nvGrpSpPr>
        <p:grpSpPr>
          <a:xfrm>
            <a:off x="13766952" y="4162739"/>
            <a:ext cx="2898491" cy="899339"/>
            <a:chOff x="0" y="0"/>
            <a:chExt cx="671797" cy="208444"/>
          </a:xfrm>
        </p:grpSpPr>
        <p:sp>
          <p:nvSpPr>
            <p:cNvPr id="99" name="Freeform 99"/>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00" name="TextBox 100"/>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English</a:t>
              </a:r>
            </a:p>
          </p:txBody>
        </p:sp>
      </p:grpSp>
      <p:grpSp>
        <p:nvGrpSpPr>
          <p:cNvPr id="101" name="Group 101"/>
          <p:cNvGrpSpPr/>
          <p:nvPr/>
        </p:nvGrpSpPr>
        <p:grpSpPr>
          <a:xfrm>
            <a:off x="13766952" y="5173310"/>
            <a:ext cx="2898491" cy="899339"/>
            <a:chOff x="0" y="0"/>
            <a:chExt cx="671797" cy="208444"/>
          </a:xfrm>
        </p:grpSpPr>
        <p:sp>
          <p:nvSpPr>
            <p:cNvPr id="102" name="Freeform 102"/>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03" name="TextBox 103"/>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Maths</a:t>
              </a:r>
            </a:p>
          </p:txBody>
        </p:sp>
      </p:grpSp>
      <p:grpSp>
        <p:nvGrpSpPr>
          <p:cNvPr id="104" name="Group 104"/>
          <p:cNvGrpSpPr/>
          <p:nvPr/>
        </p:nvGrpSpPr>
        <p:grpSpPr>
          <a:xfrm>
            <a:off x="13766952" y="6183882"/>
            <a:ext cx="2898491" cy="899339"/>
            <a:chOff x="0" y="0"/>
            <a:chExt cx="671797" cy="208444"/>
          </a:xfrm>
        </p:grpSpPr>
        <p:sp>
          <p:nvSpPr>
            <p:cNvPr id="105" name="Freeform 105"/>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06" name="TextBox 106"/>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PE</a:t>
              </a:r>
            </a:p>
          </p:txBody>
        </p:sp>
      </p:grpSp>
      <p:grpSp>
        <p:nvGrpSpPr>
          <p:cNvPr id="107" name="Group 107"/>
          <p:cNvGrpSpPr/>
          <p:nvPr/>
        </p:nvGrpSpPr>
        <p:grpSpPr>
          <a:xfrm>
            <a:off x="13766952" y="7194453"/>
            <a:ext cx="2898491" cy="899339"/>
            <a:chOff x="0" y="0"/>
            <a:chExt cx="671797" cy="208444"/>
          </a:xfrm>
        </p:grpSpPr>
        <p:sp>
          <p:nvSpPr>
            <p:cNvPr id="108" name="Freeform 108"/>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09" name="TextBox 109"/>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Music</a:t>
              </a:r>
            </a:p>
          </p:txBody>
        </p:sp>
      </p:grpSp>
      <p:grpSp>
        <p:nvGrpSpPr>
          <p:cNvPr id="110" name="Group 110"/>
          <p:cNvGrpSpPr/>
          <p:nvPr/>
        </p:nvGrpSpPr>
        <p:grpSpPr>
          <a:xfrm>
            <a:off x="13766952" y="8205025"/>
            <a:ext cx="2898491" cy="899339"/>
            <a:chOff x="0" y="0"/>
            <a:chExt cx="671797" cy="208444"/>
          </a:xfrm>
        </p:grpSpPr>
        <p:sp>
          <p:nvSpPr>
            <p:cNvPr id="111" name="Freeform 111"/>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12" name="TextBox 112"/>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Guided Reading</a:t>
              </a:r>
            </a:p>
          </p:txBody>
        </p:sp>
      </p:grpSp>
      <p:sp>
        <p:nvSpPr>
          <p:cNvPr id="113" name="TextBox 113"/>
          <p:cNvSpPr txBox="1"/>
          <p:nvPr/>
        </p:nvSpPr>
        <p:spPr>
          <a:xfrm>
            <a:off x="1817287" y="2451568"/>
            <a:ext cx="2509031" cy="457835"/>
          </a:xfrm>
          <a:prstGeom prst="rect">
            <a:avLst/>
          </a:prstGeom>
        </p:spPr>
        <p:txBody>
          <a:bodyPr lIns="0" tIns="0" rIns="0" bIns="0" rtlCol="0" anchor="t">
            <a:spAutoFit/>
          </a:bodyPr>
          <a:lstStyle/>
          <a:p>
            <a:pPr algn="ctr">
              <a:lnSpc>
                <a:spcPts val="3639"/>
              </a:lnSpc>
            </a:pPr>
            <a:r>
              <a:rPr lang="en-US" sz="2599" b="1">
                <a:solidFill>
                  <a:srgbClr val="031D67"/>
                </a:solidFill>
                <a:latin typeface="Poppins Bold"/>
                <a:ea typeface="Poppins Bold"/>
                <a:cs typeface="Poppins Bold"/>
                <a:sym typeface="Poppins Bold"/>
              </a:rPr>
              <a:t>Monday</a:t>
            </a:r>
          </a:p>
        </p:txBody>
      </p:sp>
      <p:sp>
        <p:nvSpPr>
          <p:cNvPr id="114" name="TextBox 114"/>
          <p:cNvSpPr txBox="1"/>
          <p:nvPr/>
        </p:nvSpPr>
        <p:spPr>
          <a:xfrm>
            <a:off x="4853386" y="2451568"/>
            <a:ext cx="2509031" cy="457835"/>
          </a:xfrm>
          <a:prstGeom prst="rect">
            <a:avLst/>
          </a:prstGeom>
        </p:spPr>
        <p:txBody>
          <a:bodyPr lIns="0" tIns="0" rIns="0" bIns="0" rtlCol="0" anchor="t">
            <a:spAutoFit/>
          </a:bodyPr>
          <a:lstStyle/>
          <a:p>
            <a:pPr algn="ctr">
              <a:lnSpc>
                <a:spcPts val="3639"/>
              </a:lnSpc>
            </a:pPr>
            <a:r>
              <a:rPr lang="en-US" sz="2599" b="1">
                <a:solidFill>
                  <a:srgbClr val="031D67"/>
                </a:solidFill>
                <a:latin typeface="Poppins Bold"/>
                <a:ea typeface="Poppins Bold"/>
                <a:cs typeface="Poppins Bold"/>
                <a:sym typeface="Poppins Bold"/>
              </a:rPr>
              <a:t>Tuesday</a:t>
            </a:r>
          </a:p>
        </p:txBody>
      </p:sp>
      <p:sp>
        <p:nvSpPr>
          <p:cNvPr id="115" name="TextBox 115"/>
          <p:cNvSpPr txBox="1"/>
          <p:nvPr/>
        </p:nvSpPr>
        <p:spPr>
          <a:xfrm>
            <a:off x="7889484" y="2451568"/>
            <a:ext cx="2509031" cy="457835"/>
          </a:xfrm>
          <a:prstGeom prst="rect">
            <a:avLst/>
          </a:prstGeom>
        </p:spPr>
        <p:txBody>
          <a:bodyPr lIns="0" tIns="0" rIns="0" bIns="0" rtlCol="0" anchor="t">
            <a:spAutoFit/>
          </a:bodyPr>
          <a:lstStyle/>
          <a:p>
            <a:pPr algn="ctr">
              <a:lnSpc>
                <a:spcPts val="3639"/>
              </a:lnSpc>
            </a:pPr>
            <a:r>
              <a:rPr lang="en-US" sz="2599" b="1">
                <a:solidFill>
                  <a:srgbClr val="031D67"/>
                </a:solidFill>
                <a:latin typeface="Poppins Bold"/>
                <a:ea typeface="Poppins Bold"/>
                <a:cs typeface="Poppins Bold"/>
                <a:sym typeface="Poppins Bold"/>
              </a:rPr>
              <a:t>Wednesday</a:t>
            </a:r>
          </a:p>
        </p:txBody>
      </p:sp>
      <p:sp>
        <p:nvSpPr>
          <p:cNvPr id="116" name="TextBox 116"/>
          <p:cNvSpPr txBox="1"/>
          <p:nvPr/>
        </p:nvSpPr>
        <p:spPr>
          <a:xfrm>
            <a:off x="10925583" y="2451568"/>
            <a:ext cx="2509031" cy="457835"/>
          </a:xfrm>
          <a:prstGeom prst="rect">
            <a:avLst/>
          </a:prstGeom>
        </p:spPr>
        <p:txBody>
          <a:bodyPr lIns="0" tIns="0" rIns="0" bIns="0" rtlCol="0" anchor="t">
            <a:spAutoFit/>
          </a:bodyPr>
          <a:lstStyle/>
          <a:p>
            <a:pPr algn="ctr">
              <a:lnSpc>
                <a:spcPts val="3639"/>
              </a:lnSpc>
            </a:pPr>
            <a:r>
              <a:rPr lang="en-US" sz="2599" b="1">
                <a:solidFill>
                  <a:srgbClr val="031D67"/>
                </a:solidFill>
                <a:latin typeface="Poppins Bold"/>
                <a:ea typeface="Poppins Bold"/>
                <a:cs typeface="Poppins Bold"/>
                <a:sym typeface="Poppins Bold"/>
              </a:rPr>
              <a:t>Thursday</a:t>
            </a:r>
          </a:p>
        </p:txBody>
      </p:sp>
      <p:sp>
        <p:nvSpPr>
          <p:cNvPr id="117" name="TextBox 117"/>
          <p:cNvSpPr txBox="1"/>
          <p:nvPr/>
        </p:nvSpPr>
        <p:spPr>
          <a:xfrm>
            <a:off x="13961682" y="2451568"/>
            <a:ext cx="2509031" cy="457835"/>
          </a:xfrm>
          <a:prstGeom prst="rect">
            <a:avLst/>
          </a:prstGeom>
        </p:spPr>
        <p:txBody>
          <a:bodyPr lIns="0" tIns="0" rIns="0" bIns="0" rtlCol="0" anchor="t">
            <a:spAutoFit/>
          </a:bodyPr>
          <a:lstStyle/>
          <a:p>
            <a:pPr algn="ctr">
              <a:lnSpc>
                <a:spcPts val="3639"/>
              </a:lnSpc>
            </a:pPr>
            <a:r>
              <a:rPr lang="en-US" sz="2599" b="1">
                <a:solidFill>
                  <a:srgbClr val="031D67"/>
                </a:solidFill>
                <a:latin typeface="Poppins Bold"/>
                <a:ea typeface="Poppins Bold"/>
                <a:cs typeface="Poppins Bold"/>
                <a:sym typeface="Poppins Bold"/>
              </a:rPr>
              <a:t>Friday</a:t>
            </a:r>
          </a:p>
        </p:txBody>
      </p:sp>
      <p:sp>
        <p:nvSpPr>
          <p:cNvPr id="118" name="TextBox 118"/>
          <p:cNvSpPr txBox="1"/>
          <p:nvPr/>
        </p:nvSpPr>
        <p:spPr>
          <a:xfrm>
            <a:off x="1622557" y="891321"/>
            <a:ext cx="15042886" cy="1313848"/>
          </a:xfrm>
          <a:prstGeom prst="rect">
            <a:avLst/>
          </a:prstGeom>
        </p:spPr>
        <p:txBody>
          <a:bodyPr lIns="0" tIns="0" rIns="0" bIns="0" rtlCol="0" anchor="t">
            <a:spAutoFit/>
          </a:bodyPr>
          <a:lstStyle/>
          <a:p>
            <a:pPr algn="ctr">
              <a:lnSpc>
                <a:spcPts val="8930"/>
              </a:lnSpc>
            </a:pPr>
            <a:r>
              <a:rPr lang="en-US" sz="9501">
                <a:solidFill>
                  <a:srgbClr val="031D67"/>
                </a:solidFill>
                <a:latin typeface="The Seasons"/>
                <a:ea typeface="The Seasons"/>
                <a:cs typeface="The Seasons"/>
                <a:sym typeface="The Seasons"/>
              </a:rPr>
              <a:t>Timetable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3" name="Freeform 3"/>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4" name="Freeform 4"/>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5" name="TextBox 5"/>
          <p:cNvSpPr txBox="1"/>
          <p:nvPr/>
        </p:nvSpPr>
        <p:spPr>
          <a:xfrm>
            <a:off x="2197150" y="1267058"/>
            <a:ext cx="13893700" cy="1377947"/>
          </a:xfrm>
          <a:prstGeom prst="rect">
            <a:avLst/>
          </a:prstGeom>
        </p:spPr>
        <p:txBody>
          <a:bodyPr lIns="0" tIns="0" rIns="0" bIns="0" rtlCol="0" anchor="t">
            <a:spAutoFit/>
          </a:bodyPr>
          <a:lstStyle/>
          <a:p>
            <a:pPr algn="ctr">
              <a:lnSpc>
                <a:spcPts val="9399"/>
              </a:lnSpc>
            </a:pPr>
            <a:r>
              <a:rPr lang="en-US" sz="9999">
                <a:solidFill>
                  <a:srgbClr val="031D67"/>
                </a:solidFill>
                <a:latin typeface="The Seasons"/>
                <a:ea typeface="The Seasons"/>
                <a:cs typeface="The Seasons"/>
                <a:sym typeface="The Seasons"/>
              </a:rPr>
              <a:t>PE </a:t>
            </a:r>
          </a:p>
        </p:txBody>
      </p:sp>
      <p:sp>
        <p:nvSpPr>
          <p:cNvPr id="6" name="Freeform 6"/>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7" name="Group 7"/>
          <p:cNvGrpSpPr/>
          <p:nvPr/>
        </p:nvGrpSpPr>
        <p:grpSpPr>
          <a:xfrm>
            <a:off x="3123264" y="3447758"/>
            <a:ext cx="4564375" cy="4199905"/>
            <a:chOff x="0" y="0"/>
            <a:chExt cx="1269240" cy="1167890"/>
          </a:xfrm>
        </p:grpSpPr>
        <p:sp>
          <p:nvSpPr>
            <p:cNvPr id="8" name="Freeform 8"/>
            <p:cNvSpPr/>
            <p:nvPr/>
          </p:nvSpPr>
          <p:spPr>
            <a:xfrm>
              <a:off x="0" y="0"/>
              <a:ext cx="1269240" cy="1167890"/>
            </a:xfrm>
            <a:custGeom>
              <a:avLst/>
              <a:gdLst/>
              <a:ahLst/>
              <a:cxnLst/>
              <a:rect l="l" t="t" r="r" b="b"/>
              <a:pathLst>
                <a:path w="1269240" h="1167890">
                  <a:moveTo>
                    <a:pt x="18658" y="0"/>
                  </a:moveTo>
                  <a:lnTo>
                    <a:pt x="1250583" y="0"/>
                  </a:lnTo>
                  <a:cubicBezTo>
                    <a:pt x="1255531" y="0"/>
                    <a:pt x="1260277" y="1966"/>
                    <a:pt x="1263776" y="5465"/>
                  </a:cubicBezTo>
                  <a:cubicBezTo>
                    <a:pt x="1267275" y="8964"/>
                    <a:pt x="1269240" y="13709"/>
                    <a:pt x="1269240" y="18658"/>
                  </a:cubicBezTo>
                  <a:lnTo>
                    <a:pt x="1269240" y="1149233"/>
                  </a:lnTo>
                  <a:cubicBezTo>
                    <a:pt x="1269240" y="1159537"/>
                    <a:pt x="1260887" y="1167890"/>
                    <a:pt x="1250583" y="1167890"/>
                  </a:cubicBezTo>
                  <a:lnTo>
                    <a:pt x="18658" y="1167890"/>
                  </a:lnTo>
                  <a:cubicBezTo>
                    <a:pt x="8353" y="1167890"/>
                    <a:pt x="0" y="1159537"/>
                    <a:pt x="0" y="1149233"/>
                  </a:cubicBezTo>
                  <a:lnTo>
                    <a:pt x="0" y="18658"/>
                  </a:lnTo>
                  <a:cubicBezTo>
                    <a:pt x="0" y="8353"/>
                    <a:pt x="8353" y="0"/>
                    <a:pt x="18658" y="0"/>
                  </a:cubicBezTo>
                  <a:close/>
                </a:path>
              </a:pathLst>
            </a:custGeom>
            <a:solidFill>
              <a:srgbClr val="FBFBF7"/>
            </a:solidFill>
            <a:ln w="38100" cap="sq">
              <a:solidFill>
                <a:srgbClr val="031D67"/>
              </a:solidFill>
              <a:prstDash val="solid"/>
              <a:miter/>
            </a:ln>
          </p:spPr>
        </p:sp>
        <p:sp>
          <p:nvSpPr>
            <p:cNvPr id="9" name="TextBox 9"/>
            <p:cNvSpPr txBox="1"/>
            <p:nvPr/>
          </p:nvSpPr>
          <p:spPr>
            <a:xfrm>
              <a:off x="0" y="-38100"/>
              <a:ext cx="1269240" cy="1205990"/>
            </a:xfrm>
            <a:prstGeom prst="rect">
              <a:avLst/>
            </a:prstGeom>
          </p:spPr>
          <p:txBody>
            <a:bodyPr lIns="50800" tIns="50800" rIns="50800" bIns="50800" rtlCol="0" anchor="ctr"/>
            <a:lstStyle/>
            <a:p>
              <a:pPr algn="ctr">
                <a:lnSpc>
                  <a:spcPts val="2034"/>
                </a:lnSpc>
              </a:pPr>
              <a:endParaRPr/>
            </a:p>
          </p:txBody>
        </p:sp>
      </p:grpSp>
      <p:grpSp>
        <p:nvGrpSpPr>
          <p:cNvPr id="10" name="Group 10"/>
          <p:cNvGrpSpPr/>
          <p:nvPr/>
        </p:nvGrpSpPr>
        <p:grpSpPr>
          <a:xfrm>
            <a:off x="3336724" y="2353111"/>
            <a:ext cx="4137454" cy="850939"/>
            <a:chOff x="0" y="0"/>
            <a:chExt cx="1150524" cy="236625"/>
          </a:xfrm>
        </p:grpSpPr>
        <p:sp>
          <p:nvSpPr>
            <p:cNvPr id="11" name="Freeform 11"/>
            <p:cNvSpPr/>
            <p:nvPr/>
          </p:nvSpPr>
          <p:spPr>
            <a:xfrm>
              <a:off x="0" y="0"/>
              <a:ext cx="1150524" cy="236625"/>
            </a:xfrm>
            <a:custGeom>
              <a:avLst/>
              <a:gdLst/>
              <a:ahLst/>
              <a:cxnLst/>
              <a:rect l="l" t="t" r="r" b="b"/>
              <a:pathLst>
                <a:path w="1150524" h="236625">
                  <a:moveTo>
                    <a:pt x="20583" y="0"/>
                  </a:moveTo>
                  <a:lnTo>
                    <a:pt x="1129941" y="0"/>
                  </a:lnTo>
                  <a:cubicBezTo>
                    <a:pt x="1135400" y="0"/>
                    <a:pt x="1140636" y="2169"/>
                    <a:pt x="1144496" y="6029"/>
                  </a:cubicBezTo>
                  <a:cubicBezTo>
                    <a:pt x="1148356" y="9889"/>
                    <a:pt x="1150524" y="15124"/>
                    <a:pt x="1150524" y="20583"/>
                  </a:cubicBezTo>
                  <a:lnTo>
                    <a:pt x="1150524" y="216042"/>
                  </a:lnTo>
                  <a:cubicBezTo>
                    <a:pt x="1150524" y="221501"/>
                    <a:pt x="1148356" y="226737"/>
                    <a:pt x="1144496" y="230597"/>
                  </a:cubicBezTo>
                  <a:cubicBezTo>
                    <a:pt x="1140636" y="234457"/>
                    <a:pt x="1135400" y="236625"/>
                    <a:pt x="1129941" y="236625"/>
                  </a:cubicBezTo>
                  <a:lnTo>
                    <a:pt x="20583" y="236625"/>
                  </a:lnTo>
                  <a:cubicBezTo>
                    <a:pt x="15124" y="236625"/>
                    <a:pt x="9889" y="234457"/>
                    <a:pt x="6029" y="230597"/>
                  </a:cubicBezTo>
                  <a:cubicBezTo>
                    <a:pt x="2169" y="226737"/>
                    <a:pt x="0" y="221501"/>
                    <a:pt x="0" y="216042"/>
                  </a:cubicBezTo>
                  <a:lnTo>
                    <a:pt x="0" y="20583"/>
                  </a:lnTo>
                  <a:cubicBezTo>
                    <a:pt x="0" y="15124"/>
                    <a:pt x="2169" y="9889"/>
                    <a:pt x="6029" y="6029"/>
                  </a:cubicBezTo>
                  <a:cubicBezTo>
                    <a:pt x="9889" y="2169"/>
                    <a:pt x="15124" y="0"/>
                    <a:pt x="20583" y="0"/>
                  </a:cubicBezTo>
                  <a:close/>
                </a:path>
              </a:pathLst>
            </a:custGeom>
            <a:solidFill>
              <a:srgbClr val="FBFBF7"/>
            </a:solidFill>
            <a:ln w="38100" cap="sq">
              <a:solidFill>
                <a:srgbClr val="031D67"/>
              </a:solidFill>
              <a:prstDash val="solid"/>
              <a:miter/>
            </a:ln>
          </p:spPr>
        </p:sp>
        <p:sp>
          <p:nvSpPr>
            <p:cNvPr id="12" name="TextBox 12"/>
            <p:cNvSpPr txBox="1"/>
            <p:nvPr/>
          </p:nvSpPr>
          <p:spPr>
            <a:xfrm>
              <a:off x="0" y="-38100"/>
              <a:ext cx="1150524" cy="274725"/>
            </a:xfrm>
            <a:prstGeom prst="rect">
              <a:avLst/>
            </a:prstGeom>
          </p:spPr>
          <p:txBody>
            <a:bodyPr lIns="50800" tIns="50800" rIns="50800" bIns="50800" rtlCol="0" anchor="ctr"/>
            <a:lstStyle/>
            <a:p>
              <a:pPr algn="ctr">
                <a:lnSpc>
                  <a:spcPts val="2034"/>
                </a:lnSpc>
              </a:pPr>
              <a:endParaRPr/>
            </a:p>
          </p:txBody>
        </p:sp>
      </p:grpSp>
      <p:sp>
        <p:nvSpPr>
          <p:cNvPr id="13" name="TextBox 13"/>
          <p:cNvSpPr txBox="1"/>
          <p:nvPr/>
        </p:nvSpPr>
        <p:spPr>
          <a:xfrm>
            <a:off x="3545959" y="2434728"/>
            <a:ext cx="3718985"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Wednesday</a:t>
            </a:r>
          </a:p>
        </p:txBody>
      </p:sp>
      <p:sp>
        <p:nvSpPr>
          <p:cNvPr id="14" name="TextBox 14"/>
          <p:cNvSpPr txBox="1"/>
          <p:nvPr/>
        </p:nvSpPr>
        <p:spPr>
          <a:xfrm>
            <a:off x="3336724" y="3620160"/>
            <a:ext cx="3943335" cy="3143250"/>
          </a:xfrm>
          <a:prstGeom prst="rect">
            <a:avLst/>
          </a:prstGeom>
        </p:spPr>
        <p:txBody>
          <a:bodyPr lIns="0" tIns="0" rIns="0" bIns="0" rtlCol="0" anchor="t">
            <a:spAutoFit/>
          </a:bodyPr>
          <a:lstStyle/>
          <a:p>
            <a:pPr algn="ctr">
              <a:lnSpc>
                <a:spcPts val="4199"/>
              </a:lnSpc>
            </a:pPr>
            <a:r>
              <a:rPr lang="en-US" sz="2999" b="1">
                <a:solidFill>
                  <a:srgbClr val="031D67"/>
                </a:solidFill>
                <a:latin typeface="Poppins Bold"/>
                <a:ea typeface="Poppins Bold"/>
                <a:cs typeface="Poppins Bold"/>
                <a:sym typeface="Poppins Bold"/>
              </a:rPr>
              <a:t>Games</a:t>
            </a:r>
          </a:p>
          <a:p>
            <a:pPr algn="ctr">
              <a:lnSpc>
                <a:spcPts val="4199"/>
              </a:lnSpc>
            </a:pPr>
            <a:endParaRPr lang="en-US" sz="2999" b="1">
              <a:solidFill>
                <a:srgbClr val="031D67"/>
              </a:solidFill>
              <a:latin typeface="Poppins Bold"/>
              <a:ea typeface="Poppins Bold"/>
              <a:cs typeface="Poppins Bold"/>
              <a:sym typeface="Poppins Bold"/>
            </a:endParaRPr>
          </a:p>
          <a:p>
            <a:pPr algn="ctr">
              <a:lnSpc>
                <a:spcPts val="4199"/>
              </a:lnSpc>
            </a:pPr>
            <a:r>
              <a:rPr lang="en-US" sz="2999">
                <a:solidFill>
                  <a:srgbClr val="031D67"/>
                </a:solidFill>
                <a:latin typeface="Poppins"/>
                <a:ea typeface="Poppins"/>
                <a:cs typeface="Poppins"/>
                <a:sym typeface="Poppins"/>
              </a:rPr>
              <a:t>Takes place on the field weather permitting and in the hall if wet</a:t>
            </a:r>
          </a:p>
        </p:txBody>
      </p:sp>
      <p:sp>
        <p:nvSpPr>
          <p:cNvPr id="15" name="Freeform 15"/>
          <p:cNvSpPr/>
          <p:nvPr/>
        </p:nvSpPr>
        <p:spPr>
          <a:xfrm rot="5400000" flipH="1" flipV="1">
            <a:off x="11578197" y="1569681"/>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grpSp>
        <p:nvGrpSpPr>
          <p:cNvPr id="16" name="Group 16"/>
          <p:cNvGrpSpPr/>
          <p:nvPr/>
        </p:nvGrpSpPr>
        <p:grpSpPr>
          <a:xfrm>
            <a:off x="10009582" y="3412612"/>
            <a:ext cx="4564375" cy="4235052"/>
            <a:chOff x="0" y="0"/>
            <a:chExt cx="1269240" cy="1177664"/>
          </a:xfrm>
        </p:grpSpPr>
        <p:sp>
          <p:nvSpPr>
            <p:cNvPr id="17" name="Freeform 17"/>
            <p:cNvSpPr/>
            <p:nvPr/>
          </p:nvSpPr>
          <p:spPr>
            <a:xfrm>
              <a:off x="0" y="0"/>
              <a:ext cx="1269240" cy="1177664"/>
            </a:xfrm>
            <a:custGeom>
              <a:avLst/>
              <a:gdLst/>
              <a:ahLst/>
              <a:cxnLst/>
              <a:rect l="l" t="t" r="r" b="b"/>
              <a:pathLst>
                <a:path w="1269240" h="1177664">
                  <a:moveTo>
                    <a:pt x="18658" y="0"/>
                  </a:moveTo>
                  <a:lnTo>
                    <a:pt x="1250583" y="0"/>
                  </a:lnTo>
                  <a:cubicBezTo>
                    <a:pt x="1255531" y="0"/>
                    <a:pt x="1260277" y="1966"/>
                    <a:pt x="1263776" y="5465"/>
                  </a:cubicBezTo>
                  <a:cubicBezTo>
                    <a:pt x="1267275" y="8964"/>
                    <a:pt x="1269240" y="13709"/>
                    <a:pt x="1269240" y="18658"/>
                  </a:cubicBezTo>
                  <a:lnTo>
                    <a:pt x="1269240" y="1159006"/>
                  </a:lnTo>
                  <a:cubicBezTo>
                    <a:pt x="1269240" y="1169310"/>
                    <a:pt x="1260887" y="1177664"/>
                    <a:pt x="1250583" y="1177664"/>
                  </a:cubicBezTo>
                  <a:lnTo>
                    <a:pt x="18658" y="1177664"/>
                  </a:lnTo>
                  <a:cubicBezTo>
                    <a:pt x="8353" y="1177664"/>
                    <a:pt x="0" y="1169310"/>
                    <a:pt x="0" y="1159006"/>
                  </a:cubicBezTo>
                  <a:lnTo>
                    <a:pt x="0" y="18658"/>
                  </a:lnTo>
                  <a:cubicBezTo>
                    <a:pt x="0" y="8353"/>
                    <a:pt x="8353" y="0"/>
                    <a:pt x="18658" y="0"/>
                  </a:cubicBezTo>
                  <a:close/>
                </a:path>
              </a:pathLst>
            </a:custGeom>
            <a:solidFill>
              <a:srgbClr val="FBFBF7"/>
            </a:solidFill>
            <a:ln w="38100" cap="sq">
              <a:solidFill>
                <a:srgbClr val="031D67"/>
              </a:solidFill>
              <a:prstDash val="solid"/>
              <a:miter/>
            </a:ln>
          </p:spPr>
        </p:sp>
        <p:sp>
          <p:nvSpPr>
            <p:cNvPr id="18" name="TextBox 18"/>
            <p:cNvSpPr txBox="1"/>
            <p:nvPr/>
          </p:nvSpPr>
          <p:spPr>
            <a:xfrm>
              <a:off x="0" y="-38100"/>
              <a:ext cx="1269240" cy="1215764"/>
            </a:xfrm>
            <a:prstGeom prst="rect">
              <a:avLst/>
            </a:prstGeom>
          </p:spPr>
          <p:txBody>
            <a:bodyPr lIns="50800" tIns="50800" rIns="50800" bIns="50800" rtlCol="0" anchor="ctr"/>
            <a:lstStyle/>
            <a:p>
              <a:pPr algn="ctr">
                <a:lnSpc>
                  <a:spcPts val="2034"/>
                </a:lnSpc>
              </a:pPr>
              <a:endParaRPr/>
            </a:p>
          </p:txBody>
        </p:sp>
      </p:grpSp>
      <p:sp>
        <p:nvSpPr>
          <p:cNvPr id="19" name="TextBox 19"/>
          <p:cNvSpPr txBox="1"/>
          <p:nvPr/>
        </p:nvSpPr>
        <p:spPr>
          <a:xfrm>
            <a:off x="10207927" y="3905845"/>
            <a:ext cx="3943335" cy="2095500"/>
          </a:xfrm>
          <a:prstGeom prst="rect">
            <a:avLst/>
          </a:prstGeom>
        </p:spPr>
        <p:txBody>
          <a:bodyPr lIns="0" tIns="0" rIns="0" bIns="0" rtlCol="0" anchor="t">
            <a:spAutoFit/>
          </a:bodyPr>
          <a:lstStyle/>
          <a:p>
            <a:pPr algn="ctr">
              <a:lnSpc>
                <a:spcPts val="4199"/>
              </a:lnSpc>
            </a:pPr>
            <a:r>
              <a:rPr lang="en-US" sz="2999" b="1">
                <a:solidFill>
                  <a:srgbClr val="031D67"/>
                </a:solidFill>
                <a:latin typeface="Poppins Bold"/>
                <a:ea typeface="Poppins Bold"/>
                <a:cs typeface="Poppins Bold"/>
                <a:sym typeface="Poppins Bold"/>
              </a:rPr>
              <a:t>Fundamental Skills</a:t>
            </a:r>
          </a:p>
          <a:p>
            <a:pPr algn="ctr">
              <a:lnSpc>
                <a:spcPts val="4199"/>
              </a:lnSpc>
            </a:pPr>
            <a:endParaRPr lang="en-US" sz="2999" b="1">
              <a:solidFill>
                <a:srgbClr val="031D67"/>
              </a:solidFill>
              <a:latin typeface="Poppins Bold"/>
              <a:ea typeface="Poppins Bold"/>
              <a:cs typeface="Poppins Bold"/>
              <a:sym typeface="Poppins Bold"/>
            </a:endParaRPr>
          </a:p>
          <a:p>
            <a:pPr algn="ctr">
              <a:lnSpc>
                <a:spcPts val="4199"/>
              </a:lnSpc>
            </a:pPr>
            <a:r>
              <a:rPr lang="en-US" sz="2999">
                <a:solidFill>
                  <a:srgbClr val="031D67"/>
                </a:solidFill>
                <a:latin typeface="Poppins"/>
                <a:ea typeface="Poppins"/>
                <a:cs typeface="Poppins"/>
                <a:sym typeface="Poppins"/>
              </a:rPr>
              <a:t>Takes place on the field or in the hall</a:t>
            </a:r>
          </a:p>
        </p:txBody>
      </p:sp>
      <p:grpSp>
        <p:nvGrpSpPr>
          <p:cNvPr id="20" name="Group 20"/>
          <p:cNvGrpSpPr/>
          <p:nvPr/>
        </p:nvGrpSpPr>
        <p:grpSpPr>
          <a:xfrm>
            <a:off x="10110867" y="2353111"/>
            <a:ext cx="4137454" cy="850939"/>
            <a:chOff x="0" y="0"/>
            <a:chExt cx="1150524" cy="236625"/>
          </a:xfrm>
        </p:grpSpPr>
        <p:sp>
          <p:nvSpPr>
            <p:cNvPr id="21" name="Freeform 21"/>
            <p:cNvSpPr/>
            <p:nvPr/>
          </p:nvSpPr>
          <p:spPr>
            <a:xfrm>
              <a:off x="0" y="0"/>
              <a:ext cx="1150524" cy="236625"/>
            </a:xfrm>
            <a:custGeom>
              <a:avLst/>
              <a:gdLst/>
              <a:ahLst/>
              <a:cxnLst/>
              <a:rect l="l" t="t" r="r" b="b"/>
              <a:pathLst>
                <a:path w="1150524" h="236625">
                  <a:moveTo>
                    <a:pt x="20583" y="0"/>
                  </a:moveTo>
                  <a:lnTo>
                    <a:pt x="1129941" y="0"/>
                  </a:lnTo>
                  <a:cubicBezTo>
                    <a:pt x="1135400" y="0"/>
                    <a:pt x="1140636" y="2169"/>
                    <a:pt x="1144496" y="6029"/>
                  </a:cubicBezTo>
                  <a:cubicBezTo>
                    <a:pt x="1148356" y="9889"/>
                    <a:pt x="1150524" y="15124"/>
                    <a:pt x="1150524" y="20583"/>
                  </a:cubicBezTo>
                  <a:lnTo>
                    <a:pt x="1150524" y="216042"/>
                  </a:lnTo>
                  <a:cubicBezTo>
                    <a:pt x="1150524" y="221501"/>
                    <a:pt x="1148356" y="226737"/>
                    <a:pt x="1144496" y="230597"/>
                  </a:cubicBezTo>
                  <a:cubicBezTo>
                    <a:pt x="1140636" y="234457"/>
                    <a:pt x="1135400" y="236625"/>
                    <a:pt x="1129941" y="236625"/>
                  </a:cubicBezTo>
                  <a:lnTo>
                    <a:pt x="20583" y="236625"/>
                  </a:lnTo>
                  <a:cubicBezTo>
                    <a:pt x="15124" y="236625"/>
                    <a:pt x="9889" y="234457"/>
                    <a:pt x="6029" y="230597"/>
                  </a:cubicBezTo>
                  <a:cubicBezTo>
                    <a:pt x="2169" y="226737"/>
                    <a:pt x="0" y="221501"/>
                    <a:pt x="0" y="216042"/>
                  </a:cubicBezTo>
                  <a:lnTo>
                    <a:pt x="0" y="20583"/>
                  </a:lnTo>
                  <a:cubicBezTo>
                    <a:pt x="0" y="15124"/>
                    <a:pt x="2169" y="9889"/>
                    <a:pt x="6029" y="6029"/>
                  </a:cubicBezTo>
                  <a:cubicBezTo>
                    <a:pt x="9889" y="2169"/>
                    <a:pt x="15124" y="0"/>
                    <a:pt x="20583" y="0"/>
                  </a:cubicBezTo>
                  <a:close/>
                </a:path>
              </a:pathLst>
            </a:custGeom>
            <a:solidFill>
              <a:srgbClr val="FBFBF7"/>
            </a:solidFill>
            <a:ln w="38100" cap="sq">
              <a:solidFill>
                <a:srgbClr val="031D67"/>
              </a:solidFill>
              <a:prstDash val="solid"/>
              <a:miter/>
            </a:ln>
          </p:spPr>
        </p:sp>
        <p:sp>
          <p:nvSpPr>
            <p:cNvPr id="22" name="TextBox 22"/>
            <p:cNvSpPr txBox="1"/>
            <p:nvPr/>
          </p:nvSpPr>
          <p:spPr>
            <a:xfrm>
              <a:off x="0" y="-38100"/>
              <a:ext cx="1150524" cy="274725"/>
            </a:xfrm>
            <a:prstGeom prst="rect">
              <a:avLst/>
            </a:prstGeom>
          </p:spPr>
          <p:txBody>
            <a:bodyPr lIns="50800" tIns="50800" rIns="50800" bIns="50800" rtlCol="0" anchor="ctr"/>
            <a:lstStyle/>
            <a:p>
              <a:pPr algn="ctr">
                <a:lnSpc>
                  <a:spcPts val="2034"/>
                </a:lnSpc>
              </a:pPr>
              <a:endParaRPr/>
            </a:p>
          </p:txBody>
        </p:sp>
      </p:grpSp>
      <p:sp>
        <p:nvSpPr>
          <p:cNvPr id="23" name="TextBox 23"/>
          <p:cNvSpPr txBox="1"/>
          <p:nvPr/>
        </p:nvSpPr>
        <p:spPr>
          <a:xfrm>
            <a:off x="10320102" y="2549754"/>
            <a:ext cx="3718985"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Friday</a:t>
            </a:r>
          </a:p>
        </p:txBody>
      </p:sp>
      <p:sp>
        <p:nvSpPr>
          <p:cNvPr id="24" name="Freeform 24"/>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
        <p:nvSpPr>
          <p:cNvPr id="25" name="Freeform 25"/>
          <p:cNvSpPr/>
          <p:nvPr/>
        </p:nvSpPr>
        <p:spPr>
          <a:xfrm rot="5400000" flipH="1" flipV="1">
            <a:off x="12263710" y="-411615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
        <p:nvSpPr>
          <p:cNvPr id="26" name="TextBox 26"/>
          <p:cNvSpPr txBox="1"/>
          <p:nvPr/>
        </p:nvSpPr>
        <p:spPr>
          <a:xfrm>
            <a:off x="9057263" y="4995267"/>
            <a:ext cx="173474" cy="258366"/>
          </a:xfrm>
          <a:prstGeom prst="rect">
            <a:avLst/>
          </a:prstGeom>
        </p:spPr>
        <p:txBody>
          <a:bodyPr lIns="0" tIns="0" rIns="0" bIns="0" rtlCol="0" anchor="t">
            <a:spAutoFit/>
          </a:bodyPr>
          <a:lstStyle/>
          <a:p>
            <a:pPr algn="ctr">
              <a:lnSpc>
                <a:spcPts val="2034"/>
              </a:lnSpc>
              <a:spcBef>
                <a:spcPct val="0"/>
              </a:spcBef>
            </a:pPr>
            <a:r>
              <a:rPr lang="en-US" sz="1453">
                <a:solidFill>
                  <a:srgbClr val="031D67"/>
                </a:solidFill>
                <a:latin typeface="Poppins"/>
                <a:ea typeface="Poppins"/>
                <a:cs typeface="Poppins"/>
                <a:sym typeface="Poppins"/>
              </a:rPr>
              <a:t>a;</a:t>
            </a:r>
          </a:p>
        </p:txBody>
      </p:sp>
      <p:sp>
        <p:nvSpPr>
          <p:cNvPr id="27" name="TextBox 27"/>
          <p:cNvSpPr txBox="1"/>
          <p:nvPr/>
        </p:nvSpPr>
        <p:spPr>
          <a:xfrm>
            <a:off x="2938838" y="8816284"/>
            <a:ext cx="11907971"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Jewellery must not be worn and hair must be tied back</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996317" y="368502"/>
            <a:ext cx="16718763" cy="1429234"/>
          </a:xfrm>
          <a:prstGeom prst="rect">
            <a:avLst/>
          </a:prstGeom>
        </p:spPr>
        <p:txBody>
          <a:bodyPr lIns="0" tIns="0" rIns="0" bIns="0" rtlCol="0" anchor="t">
            <a:spAutoFit/>
          </a:bodyPr>
          <a:lstStyle/>
          <a:p>
            <a:pPr algn="ctr">
              <a:lnSpc>
                <a:spcPts val="9775"/>
              </a:lnSpc>
            </a:pPr>
            <a:r>
              <a:rPr lang="en-US" sz="10399">
                <a:solidFill>
                  <a:srgbClr val="031D67"/>
                </a:solidFill>
                <a:latin typeface="The Seasons"/>
                <a:ea typeface="The Seasons"/>
                <a:cs typeface="The Seasons"/>
                <a:sym typeface="The Seasons"/>
              </a:rPr>
              <a:t>Whole School Expectations </a:t>
            </a:r>
          </a:p>
        </p:txBody>
      </p:sp>
      <p:sp>
        <p:nvSpPr>
          <p:cNvPr id="7" name="Freeform 7"/>
          <p:cNvSpPr/>
          <p:nvPr/>
        </p:nvSpPr>
        <p:spPr>
          <a:xfrm>
            <a:off x="1493376" y="9258300"/>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3"/>
            <a:stretch>
              <a:fillRect/>
            </a:stretch>
          </a:blipFill>
        </p:spPr>
      </p:sp>
      <p:sp>
        <p:nvSpPr>
          <p:cNvPr id="8" name="Freeform 8"/>
          <p:cNvSpPr/>
          <p:nvPr/>
        </p:nvSpPr>
        <p:spPr>
          <a:xfrm>
            <a:off x="16872518" y="1702622"/>
            <a:ext cx="581208" cy="563772"/>
          </a:xfrm>
          <a:custGeom>
            <a:avLst/>
            <a:gdLst/>
            <a:ahLst/>
            <a:cxnLst/>
            <a:rect l="l" t="t" r="r" b="b"/>
            <a:pathLst>
              <a:path w="581208" h="563772">
                <a:moveTo>
                  <a:pt x="0" y="0"/>
                </a:moveTo>
                <a:lnTo>
                  <a:pt x="581208" y="0"/>
                </a:lnTo>
                <a:lnTo>
                  <a:pt x="581208" y="563772"/>
                </a:lnTo>
                <a:lnTo>
                  <a:pt x="0" y="563772"/>
                </a:lnTo>
                <a:lnTo>
                  <a:pt x="0" y="0"/>
                </a:lnTo>
                <a:close/>
              </a:path>
            </a:pathLst>
          </a:custGeom>
          <a:blipFill>
            <a:blip r:embed="rId3"/>
            <a:stretch>
              <a:fillRect/>
            </a:stretch>
          </a:blipFill>
        </p:spPr>
      </p:sp>
      <p:sp>
        <p:nvSpPr>
          <p:cNvPr id="9" name="Freeform 9"/>
          <p:cNvSpPr/>
          <p:nvPr/>
        </p:nvSpPr>
        <p:spPr>
          <a:xfrm>
            <a:off x="705713" y="8094932"/>
            <a:ext cx="581208" cy="563772"/>
          </a:xfrm>
          <a:custGeom>
            <a:avLst/>
            <a:gdLst/>
            <a:ahLst/>
            <a:cxnLst/>
            <a:rect l="l" t="t" r="r" b="b"/>
            <a:pathLst>
              <a:path w="581208" h="563772">
                <a:moveTo>
                  <a:pt x="0" y="0"/>
                </a:moveTo>
                <a:lnTo>
                  <a:pt x="581208" y="0"/>
                </a:lnTo>
                <a:lnTo>
                  <a:pt x="581208" y="563772"/>
                </a:lnTo>
                <a:lnTo>
                  <a:pt x="0" y="563772"/>
                </a:lnTo>
                <a:lnTo>
                  <a:pt x="0" y="0"/>
                </a:lnTo>
                <a:close/>
              </a:path>
            </a:pathLst>
          </a:custGeom>
          <a:blipFill>
            <a:blip r:embed="rId3"/>
            <a:stretch>
              <a:fillRect/>
            </a:stretch>
          </a:blipFill>
        </p:spPr>
      </p:sp>
      <p:sp>
        <p:nvSpPr>
          <p:cNvPr id="10" name="Freeform 10"/>
          <p:cNvSpPr/>
          <p:nvPr/>
        </p:nvSpPr>
        <p:spPr>
          <a:xfrm>
            <a:off x="2476491" y="2266394"/>
            <a:ext cx="5747866" cy="7425359"/>
          </a:xfrm>
          <a:custGeom>
            <a:avLst/>
            <a:gdLst/>
            <a:ahLst/>
            <a:cxnLst/>
            <a:rect l="l" t="t" r="r" b="b"/>
            <a:pathLst>
              <a:path w="5747866" h="7425359">
                <a:moveTo>
                  <a:pt x="0" y="0"/>
                </a:moveTo>
                <a:lnTo>
                  <a:pt x="5747865" y="0"/>
                </a:lnTo>
                <a:lnTo>
                  <a:pt x="5747865" y="7425360"/>
                </a:lnTo>
                <a:lnTo>
                  <a:pt x="0" y="7425360"/>
                </a:lnTo>
                <a:lnTo>
                  <a:pt x="0" y="0"/>
                </a:lnTo>
                <a:close/>
              </a:path>
            </a:pathLst>
          </a:custGeom>
          <a:blipFill>
            <a:blip r:embed="rId4"/>
            <a:stretch>
              <a:fillRect t="-4715" b="-4715"/>
            </a:stretch>
          </a:blipFill>
        </p:spPr>
      </p:sp>
      <p:sp>
        <p:nvSpPr>
          <p:cNvPr id="11" name="Freeform 11"/>
          <p:cNvSpPr/>
          <p:nvPr/>
        </p:nvSpPr>
        <p:spPr>
          <a:xfrm>
            <a:off x="9355699" y="2266394"/>
            <a:ext cx="5535793" cy="7618810"/>
          </a:xfrm>
          <a:custGeom>
            <a:avLst/>
            <a:gdLst/>
            <a:ahLst/>
            <a:cxnLst/>
            <a:rect l="l" t="t" r="r" b="b"/>
            <a:pathLst>
              <a:path w="5535793" h="7618810">
                <a:moveTo>
                  <a:pt x="0" y="0"/>
                </a:moveTo>
                <a:lnTo>
                  <a:pt x="5535792" y="0"/>
                </a:lnTo>
                <a:lnTo>
                  <a:pt x="5535792" y="7618810"/>
                </a:lnTo>
                <a:lnTo>
                  <a:pt x="0" y="7618810"/>
                </a:lnTo>
                <a:lnTo>
                  <a:pt x="0" y="0"/>
                </a:lnTo>
                <a:close/>
              </a:path>
            </a:pathLst>
          </a:custGeom>
          <a:blipFill>
            <a:blip r:embed="rId5"/>
            <a:stretch>
              <a:fillRect t="-1410" b="-1410"/>
            </a:stretch>
          </a:blipFill>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flipH="1">
            <a:off x="-753671" y="360395"/>
            <a:ext cx="21928277" cy="9566211"/>
          </a:xfrm>
          <a:custGeom>
            <a:avLst/>
            <a:gdLst/>
            <a:ahLst/>
            <a:cxnLst/>
            <a:rect l="l" t="t" r="r" b="b"/>
            <a:pathLst>
              <a:path w="21928277" h="9566211">
                <a:moveTo>
                  <a:pt x="21928277" y="0"/>
                </a:moveTo>
                <a:lnTo>
                  <a:pt x="0" y="0"/>
                </a:lnTo>
                <a:lnTo>
                  <a:pt x="0" y="9566210"/>
                </a:lnTo>
                <a:lnTo>
                  <a:pt x="21928277" y="9566210"/>
                </a:lnTo>
                <a:lnTo>
                  <a:pt x="21928277" y="0"/>
                </a:lnTo>
                <a:close/>
              </a:path>
            </a:pathLst>
          </a:custGeom>
          <a:blipFill>
            <a:blip r:embed="rId2"/>
            <a:stretch>
              <a:fillRect/>
            </a:stretch>
          </a:blipFill>
        </p:spPr>
      </p:sp>
      <p:sp>
        <p:nvSpPr>
          <p:cNvPr id="3" name="Freeform 3"/>
          <p:cNvSpPr/>
          <p:nvPr/>
        </p:nvSpPr>
        <p:spPr>
          <a:xfrm rot="-7035283" flipH="1" flipV="1">
            <a:off x="-5616287" y="5521535"/>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sp>
        <p:nvSpPr>
          <p:cNvPr id="4" name="Freeform 4"/>
          <p:cNvSpPr/>
          <p:nvPr/>
        </p:nvSpPr>
        <p:spPr>
          <a:xfrm rot="-5400000" flipH="1">
            <a:off x="10382965" y="2323110"/>
            <a:ext cx="13488311" cy="5951717"/>
          </a:xfrm>
          <a:custGeom>
            <a:avLst/>
            <a:gdLst/>
            <a:ahLst/>
            <a:cxnLst/>
            <a:rect l="l" t="t" r="r" b="b"/>
            <a:pathLst>
              <a:path w="13488311" h="5951717">
                <a:moveTo>
                  <a:pt x="13488311" y="0"/>
                </a:moveTo>
                <a:lnTo>
                  <a:pt x="0" y="0"/>
                </a:lnTo>
                <a:lnTo>
                  <a:pt x="0" y="5951717"/>
                </a:lnTo>
                <a:lnTo>
                  <a:pt x="13488311" y="5951717"/>
                </a:lnTo>
                <a:lnTo>
                  <a:pt x="13488311" y="0"/>
                </a:lnTo>
                <a:close/>
              </a:path>
            </a:pathLst>
          </a:custGeom>
          <a:blipFill>
            <a:blip r:embed="rId3"/>
            <a:stretch>
              <a:fillRect/>
            </a:stretch>
          </a:blipFill>
        </p:spPr>
      </p:sp>
      <p:sp>
        <p:nvSpPr>
          <p:cNvPr id="5" name="Freeform 5"/>
          <p:cNvSpPr/>
          <p:nvPr/>
        </p:nvSpPr>
        <p:spPr>
          <a:xfrm rot="6305057" flipH="1" flipV="1">
            <a:off x="10786242" y="5339057"/>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sp>
        <p:nvSpPr>
          <p:cNvPr id="6" name="Freeform 6"/>
          <p:cNvSpPr/>
          <p:nvPr/>
        </p:nvSpPr>
        <p:spPr>
          <a:xfrm rot="1299054" flipH="1" flipV="1">
            <a:off x="-9107480" y="-4782270"/>
            <a:ext cx="13488311" cy="5951717"/>
          </a:xfrm>
          <a:custGeom>
            <a:avLst/>
            <a:gdLst/>
            <a:ahLst/>
            <a:cxnLst/>
            <a:rect l="l" t="t" r="r" b="b"/>
            <a:pathLst>
              <a:path w="13488311" h="5951717">
                <a:moveTo>
                  <a:pt x="13488310" y="5951718"/>
                </a:moveTo>
                <a:lnTo>
                  <a:pt x="0" y="5951718"/>
                </a:lnTo>
                <a:lnTo>
                  <a:pt x="0" y="0"/>
                </a:lnTo>
                <a:lnTo>
                  <a:pt x="13488310" y="0"/>
                </a:lnTo>
                <a:lnTo>
                  <a:pt x="13488310" y="5951718"/>
                </a:lnTo>
                <a:close/>
              </a:path>
            </a:pathLst>
          </a:custGeom>
          <a:blipFill>
            <a:blip r:embed="rId3"/>
            <a:stretch>
              <a:fillRect/>
            </a:stretch>
          </a:blipFill>
        </p:spPr>
      </p:sp>
      <p:grpSp>
        <p:nvGrpSpPr>
          <p:cNvPr id="7" name="Group 7"/>
          <p:cNvGrpSpPr/>
          <p:nvPr/>
        </p:nvGrpSpPr>
        <p:grpSpPr>
          <a:xfrm>
            <a:off x="1922575" y="1582626"/>
            <a:ext cx="14511431" cy="6914768"/>
            <a:chOff x="0" y="0"/>
            <a:chExt cx="4946041" cy="2356813"/>
          </a:xfrm>
        </p:grpSpPr>
        <p:sp>
          <p:nvSpPr>
            <p:cNvPr id="8" name="Freeform 8"/>
            <p:cNvSpPr/>
            <p:nvPr/>
          </p:nvSpPr>
          <p:spPr>
            <a:xfrm>
              <a:off x="0" y="0"/>
              <a:ext cx="4946041" cy="2356813"/>
            </a:xfrm>
            <a:custGeom>
              <a:avLst/>
              <a:gdLst/>
              <a:ahLst/>
              <a:cxnLst/>
              <a:rect l="l" t="t" r="r" b="b"/>
              <a:pathLst>
                <a:path w="4946041" h="2356813">
                  <a:moveTo>
                    <a:pt x="5869" y="0"/>
                  </a:moveTo>
                  <a:lnTo>
                    <a:pt x="4940172" y="0"/>
                  </a:lnTo>
                  <a:cubicBezTo>
                    <a:pt x="4941729" y="0"/>
                    <a:pt x="4943221" y="618"/>
                    <a:pt x="4944322" y="1719"/>
                  </a:cubicBezTo>
                  <a:cubicBezTo>
                    <a:pt x="4945423" y="2819"/>
                    <a:pt x="4946041" y="4312"/>
                    <a:pt x="4946041" y="5869"/>
                  </a:cubicBezTo>
                  <a:lnTo>
                    <a:pt x="4946041" y="2350944"/>
                  </a:lnTo>
                  <a:cubicBezTo>
                    <a:pt x="4946041" y="2354185"/>
                    <a:pt x="4943413" y="2356813"/>
                    <a:pt x="4940172" y="2356813"/>
                  </a:cubicBezTo>
                  <a:lnTo>
                    <a:pt x="5869" y="2356813"/>
                  </a:lnTo>
                  <a:cubicBezTo>
                    <a:pt x="4312" y="2356813"/>
                    <a:pt x="2819" y="2356194"/>
                    <a:pt x="1719" y="2355094"/>
                  </a:cubicBezTo>
                  <a:cubicBezTo>
                    <a:pt x="618" y="2353993"/>
                    <a:pt x="0" y="2352501"/>
                    <a:pt x="0" y="2350944"/>
                  </a:cubicBezTo>
                  <a:lnTo>
                    <a:pt x="0" y="5869"/>
                  </a:lnTo>
                  <a:cubicBezTo>
                    <a:pt x="0" y="4312"/>
                    <a:pt x="618" y="2819"/>
                    <a:pt x="1719" y="1719"/>
                  </a:cubicBezTo>
                  <a:cubicBezTo>
                    <a:pt x="2819" y="618"/>
                    <a:pt x="4312" y="0"/>
                    <a:pt x="5869" y="0"/>
                  </a:cubicBezTo>
                  <a:close/>
                </a:path>
              </a:pathLst>
            </a:custGeom>
            <a:solidFill>
              <a:srgbClr val="FBFBF7"/>
            </a:solidFill>
            <a:ln w="38100" cap="sq">
              <a:solidFill>
                <a:srgbClr val="202F5A"/>
              </a:solidFill>
              <a:prstDash val="solid"/>
              <a:miter/>
            </a:ln>
          </p:spPr>
        </p:sp>
        <p:sp>
          <p:nvSpPr>
            <p:cNvPr id="9" name="TextBox 9"/>
            <p:cNvSpPr txBox="1"/>
            <p:nvPr/>
          </p:nvSpPr>
          <p:spPr>
            <a:xfrm>
              <a:off x="0" y="-104775"/>
              <a:ext cx="4946041" cy="2461588"/>
            </a:xfrm>
            <a:prstGeom prst="rect">
              <a:avLst/>
            </a:prstGeom>
          </p:spPr>
          <p:txBody>
            <a:bodyPr lIns="51955" tIns="51955" rIns="51955" bIns="51955" rtlCol="0" anchor="ctr"/>
            <a:lstStyle/>
            <a:p>
              <a:pPr algn="ctr">
                <a:lnSpc>
                  <a:spcPts val="2417"/>
                </a:lnSpc>
              </a:pPr>
              <a:endParaRPr/>
            </a:p>
          </p:txBody>
        </p:sp>
      </p:grpSp>
      <p:sp>
        <p:nvSpPr>
          <p:cNvPr id="10" name="TextBox 10"/>
          <p:cNvSpPr txBox="1"/>
          <p:nvPr/>
        </p:nvSpPr>
        <p:spPr>
          <a:xfrm>
            <a:off x="3604877" y="1886718"/>
            <a:ext cx="11078246" cy="1377944"/>
          </a:xfrm>
          <a:prstGeom prst="rect">
            <a:avLst/>
          </a:prstGeom>
        </p:spPr>
        <p:txBody>
          <a:bodyPr lIns="0" tIns="0" rIns="0" bIns="0" rtlCol="0" anchor="t">
            <a:spAutoFit/>
          </a:bodyPr>
          <a:lstStyle/>
          <a:p>
            <a:pPr algn="ctr">
              <a:lnSpc>
                <a:spcPts val="9399"/>
              </a:lnSpc>
            </a:pPr>
            <a:r>
              <a:rPr lang="en-US" sz="9999">
                <a:solidFill>
                  <a:srgbClr val="031D67"/>
                </a:solidFill>
                <a:latin typeface="The Seasons"/>
                <a:ea typeface="The Seasons"/>
                <a:cs typeface="The Seasons"/>
                <a:sym typeface="The Seasons"/>
              </a:rPr>
              <a:t>Expectations</a:t>
            </a:r>
          </a:p>
        </p:txBody>
      </p:sp>
      <p:sp>
        <p:nvSpPr>
          <p:cNvPr id="11" name="TextBox 11"/>
          <p:cNvSpPr txBox="1"/>
          <p:nvPr/>
        </p:nvSpPr>
        <p:spPr>
          <a:xfrm>
            <a:off x="2278997" y="3226562"/>
            <a:ext cx="13935746" cy="5659755"/>
          </a:xfrm>
          <a:prstGeom prst="rect">
            <a:avLst/>
          </a:prstGeom>
        </p:spPr>
        <p:txBody>
          <a:bodyPr lIns="0" tIns="0" rIns="0" bIns="0" rtlCol="0" anchor="t">
            <a:spAutoFit/>
          </a:bodyPr>
          <a:lstStyle/>
          <a:p>
            <a:pPr algn="l">
              <a:lnSpc>
                <a:spcPts val="3416"/>
              </a:lnSpc>
            </a:pPr>
            <a:r>
              <a:rPr lang="en-US" sz="2800" dirty="0">
                <a:solidFill>
                  <a:srgbClr val="031D67"/>
                </a:solidFill>
                <a:latin typeface="Poppins"/>
                <a:ea typeface="Poppins"/>
                <a:cs typeface="Poppins"/>
                <a:sym typeface="Poppins"/>
              </a:rPr>
              <a:t>We aim to develop successful learners, confident </a:t>
            </a:r>
            <a:r>
              <a:rPr lang="en-US" sz="2800" dirty="0" err="1">
                <a:solidFill>
                  <a:srgbClr val="031D67"/>
                </a:solidFill>
                <a:latin typeface="Poppins"/>
                <a:ea typeface="Poppins"/>
                <a:cs typeface="Poppins"/>
                <a:sym typeface="Poppins"/>
              </a:rPr>
              <a:t>indivduals</a:t>
            </a:r>
            <a:r>
              <a:rPr lang="en-US" sz="2800" dirty="0">
                <a:solidFill>
                  <a:srgbClr val="031D67"/>
                </a:solidFill>
                <a:latin typeface="Poppins"/>
                <a:ea typeface="Poppins"/>
                <a:cs typeface="Poppins"/>
                <a:sym typeface="Poppins"/>
              </a:rPr>
              <a:t> and responsible citizens</a:t>
            </a:r>
          </a:p>
          <a:p>
            <a:pPr algn="l">
              <a:lnSpc>
                <a:spcPts val="3416"/>
              </a:lnSpc>
            </a:pPr>
            <a:endParaRPr lang="en-US" sz="2800" dirty="0">
              <a:solidFill>
                <a:srgbClr val="031D67"/>
              </a:solidFill>
              <a:latin typeface="Poppins"/>
              <a:ea typeface="Poppins"/>
              <a:cs typeface="Poppins"/>
              <a:sym typeface="Poppins"/>
            </a:endParaRPr>
          </a:p>
          <a:p>
            <a:pPr algn="l">
              <a:lnSpc>
                <a:spcPts val="3416"/>
              </a:lnSpc>
            </a:pPr>
            <a:r>
              <a:rPr lang="en-US" sz="2800" dirty="0">
                <a:solidFill>
                  <a:srgbClr val="031D67"/>
                </a:solidFill>
                <a:latin typeface="Poppins"/>
                <a:ea typeface="Poppins"/>
                <a:cs typeface="Poppins"/>
                <a:sym typeface="Poppins"/>
              </a:rPr>
              <a:t>The curriculum is challenging for both year groups but it is fun and exciting</a:t>
            </a:r>
          </a:p>
          <a:p>
            <a:pPr algn="l">
              <a:lnSpc>
                <a:spcPts val="3416"/>
              </a:lnSpc>
            </a:pPr>
            <a:endParaRPr lang="en-US" sz="2800" dirty="0">
              <a:solidFill>
                <a:srgbClr val="031D67"/>
              </a:solidFill>
              <a:latin typeface="Poppins"/>
              <a:ea typeface="Poppins"/>
              <a:cs typeface="Poppins"/>
              <a:sym typeface="Poppins"/>
            </a:endParaRPr>
          </a:p>
          <a:p>
            <a:pPr algn="l">
              <a:lnSpc>
                <a:spcPts val="3416"/>
              </a:lnSpc>
            </a:pPr>
            <a:r>
              <a:rPr lang="en-US" sz="2800" dirty="0">
                <a:solidFill>
                  <a:srgbClr val="031D67"/>
                </a:solidFill>
                <a:latin typeface="Poppins"/>
                <a:ea typeface="Poppins"/>
                <a:cs typeface="Poppins"/>
                <a:sym typeface="Poppins"/>
              </a:rPr>
              <a:t>Throughout the year we prepare Year 2 for their transition to junior school, aiming to make them more independent in their learning, </a:t>
            </a:r>
            <a:r>
              <a:rPr lang="en-US" sz="2800" dirty="0" err="1">
                <a:solidFill>
                  <a:srgbClr val="031D67"/>
                </a:solidFill>
                <a:latin typeface="Poppins"/>
                <a:ea typeface="Poppins"/>
                <a:cs typeface="Poppins"/>
                <a:sym typeface="Poppins"/>
              </a:rPr>
              <a:t>behaviour</a:t>
            </a:r>
            <a:r>
              <a:rPr lang="en-US" sz="2800" dirty="0">
                <a:solidFill>
                  <a:srgbClr val="031D67"/>
                </a:solidFill>
                <a:latin typeface="Poppins"/>
                <a:ea typeface="Poppins"/>
                <a:cs typeface="Poppins"/>
                <a:sym typeface="Poppins"/>
              </a:rPr>
              <a:t> and attitude.</a:t>
            </a:r>
          </a:p>
          <a:p>
            <a:pPr algn="l">
              <a:lnSpc>
                <a:spcPts val="3416"/>
              </a:lnSpc>
            </a:pPr>
            <a:endParaRPr lang="en-US" sz="2800" dirty="0">
              <a:solidFill>
                <a:srgbClr val="031D67"/>
              </a:solidFill>
              <a:latin typeface="Poppins"/>
              <a:ea typeface="Poppins"/>
              <a:cs typeface="Poppins"/>
              <a:sym typeface="Poppins"/>
            </a:endParaRPr>
          </a:p>
          <a:p>
            <a:pPr algn="l">
              <a:lnSpc>
                <a:spcPts val="3416"/>
              </a:lnSpc>
            </a:pPr>
            <a:r>
              <a:rPr lang="en-US" sz="2800" dirty="0">
                <a:solidFill>
                  <a:srgbClr val="031D67"/>
                </a:solidFill>
                <a:latin typeface="Poppins"/>
                <a:ea typeface="Poppins"/>
                <a:cs typeface="Poppins"/>
                <a:sym typeface="Poppins"/>
              </a:rPr>
              <a:t>Year 2 will still have opportunities to shine </a:t>
            </a:r>
            <a:r>
              <a:rPr lang="en-US" sz="2800" dirty="0" err="1">
                <a:solidFill>
                  <a:srgbClr val="031D67"/>
                </a:solidFill>
                <a:latin typeface="Poppins"/>
                <a:ea typeface="Poppins"/>
                <a:cs typeface="Poppins"/>
                <a:sym typeface="Poppins"/>
              </a:rPr>
              <a:t>througout</a:t>
            </a:r>
            <a:r>
              <a:rPr lang="en-US" sz="2800" dirty="0">
                <a:solidFill>
                  <a:srgbClr val="031D67"/>
                </a:solidFill>
                <a:latin typeface="Poppins"/>
                <a:ea typeface="Poppins"/>
                <a:cs typeface="Poppins"/>
                <a:sym typeface="Poppins"/>
              </a:rPr>
              <a:t> the year - remembrance assembly, Christmas play and an end of year leavers assembly.</a:t>
            </a:r>
          </a:p>
          <a:p>
            <a:pPr algn="l">
              <a:lnSpc>
                <a:spcPts val="3416"/>
              </a:lnSpc>
            </a:pPr>
            <a:endParaRPr lang="en-US" sz="2800" dirty="0">
              <a:solidFill>
                <a:srgbClr val="031D67"/>
              </a:solidFill>
              <a:latin typeface="Poppins"/>
              <a:ea typeface="Poppins"/>
              <a:cs typeface="Poppins"/>
              <a:sym typeface="Poppins"/>
            </a:endParaRPr>
          </a:p>
          <a:p>
            <a:pPr algn="l">
              <a:lnSpc>
                <a:spcPts val="3416"/>
              </a:lnSpc>
            </a:pPr>
            <a:endParaRPr lang="en-US" sz="2800" dirty="0">
              <a:solidFill>
                <a:srgbClr val="031D67"/>
              </a:solidFill>
              <a:latin typeface="Poppins"/>
              <a:ea typeface="Poppins"/>
              <a:cs typeface="Poppins"/>
              <a:sym typeface="Poppi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flipH="1">
            <a:off x="-753671" y="360395"/>
            <a:ext cx="21928277" cy="9566211"/>
          </a:xfrm>
          <a:custGeom>
            <a:avLst/>
            <a:gdLst/>
            <a:ahLst/>
            <a:cxnLst/>
            <a:rect l="l" t="t" r="r" b="b"/>
            <a:pathLst>
              <a:path w="21928277" h="9566211">
                <a:moveTo>
                  <a:pt x="21928277" y="0"/>
                </a:moveTo>
                <a:lnTo>
                  <a:pt x="0" y="0"/>
                </a:lnTo>
                <a:lnTo>
                  <a:pt x="0" y="9566210"/>
                </a:lnTo>
                <a:lnTo>
                  <a:pt x="21928277" y="9566210"/>
                </a:lnTo>
                <a:lnTo>
                  <a:pt x="21928277" y="0"/>
                </a:lnTo>
                <a:close/>
              </a:path>
            </a:pathLst>
          </a:custGeom>
          <a:blipFill>
            <a:blip r:embed="rId2"/>
            <a:stretch>
              <a:fillRect/>
            </a:stretch>
          </a:blipFill>
        </p:spPr>
      </p:sp>
      <p:sp>
        <p:nvSpPr>
          <p:cNvPr id="3" name="Freeform 3"/>
          <p:cNvSpPr/>
          <p:nvPr/>
        </p:nvSpPr>
        <p:spPr>
          <a:xfrm rot="-7035283" flipH="1" flipV="1">
            <a:off x="-5616287" y="5521535"/>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sp>
        <p:nvSpPr>
          <p:cNvPr id="4" name="Freeform 4"/>
          <p:cNvSpPr/>
          <p:nvPr/>
        </p:nvSpPr>
        <p:spPr>
          <a:xfrm rot="-5400000" flipH="1">
            <a:off x="10382965" y="2323110"/>
            <a:ext cx="13488311" cy="5951717"/>
          </a:xfrm>
          <a:custGeom>
            <a:avLst/>
            <a:gdLst/>
            <a:ahLst/>
            <a:cxnLst/>
            <a:rect l="l" t="t" r="r" b="b"/>
            <a:pathLst>
              <a:path w="13488311" h="5951717">
                <a:moveTo>
                  <a:pt x="13488311" y="0"/>
                </a:moveTo>
                <a:lnTo>
                  <a:pt x="0" y="0"/>
                </a:lnTo>
                <a:lnTo>
                  <a:pt x="0" y="5951717"/>
                </a:lnTo>
                <a:lnTo>
                  <a:pt x="13488311" y="5951717"/>
                </a:lnTo>
                <a:lnTo>
                  <a:pt x="13488311" y="0"/>
                </a:lnTo>
                <a:close/>
              </a:path>
            </a:pathLst>
          </a:custGeom>
          <a:blipFill>
            <a:blip r:embed="rId3"/>
            <a:stretch>
              <a:fillRect/>
            </a:stretch>
          </a:blipFill>
        </p:spPr>
      </p:sp>
      <p:sp>
        <p:nvSpPr>
          <p:cNvPr id="5" name="Freeform 5"/>
          <p:cNvSpPr/>
          <p:nvPr/>
        </p:nvSpPr>
        <p:spPr>
          <a:xfrm rot="6305057" flipH="1" flipV="1">
            <a:off x="10786242" y="5339057"/>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sp>
        <p:nvSpPr>
          <p:cNvPr id="6" name="Freeform 6"/>
          <p:cNvSpPr/>
          <p:nvPr/>
        </p:nvSpPr>
        <p:spPr>
          <a:xfrm rot="1299054" flipH="1" flipV="1">
            <a:off x="-9107480" y="-4782270"/>
            <a:ext cx="13488311" cy="5951717"/>
          </a:xfrm>
          <a:custGeom>
            <a:avLst/>
            <a:gdLst/>
            <a:ahLst/>
            <a:cxnLst/>
            <a:rect l="l" t="t" r="r" b="b"/>
            <a:pathLst>
              <a:path w="13488311" h="5951717">
                <a:moveTo>
                  <a:pt x="13488310" y="5951718"/>
                </a:moveTo>
                <a:lnTo>
                  <a:pt x="0" y="5951718"/>
                </a:lnTo>
                <a:lnTo>
                  <a:pt x="0" y="0"/>
                </a:lnTo>
                <a:lnTo>
                  <a:pt x="13488310" y="0"/>
                </a:lnTo>
                <a:lnTo>
                  <a:pt x="13488310" y="5951718"/>
                </a:lnTo>
                <a:close/>
              </a:path>
            </a:pathLst>
          </a:custGeom>
          <a:blipFill>
            <a:blip r:embed="rId3"/>
            <a:stretch>
              <a:fillRect/>
            </a:stretch>
          </a:blipFill>
        </p:spPr>
      </p:sp>
      <p:grpSp>
        <p:nvGrpSpPr>
          <p:cNvPr id="7" name="Group 7"/>
          <p:cNvGrpSpPr/>
          <p:nvPr/>
        </p:nvGrpSpPr>
        <p:grpSpPr>
          <a:xfrm>
            <a:off x="1625395" y="1582626"/>
            <a:ext cx="15905002" cy="6914768"/>
            <a:chOff x="0" y="0"/>
            <a:chExt cx="5421022" cy="2356813"/>
          </a:xfrm>
        </p:grpSpPr>
        <p:sp>
          <p:nvSpPr>
            <p:cNvPr id="8" name="Freeform 8"/>
            <p:cNvSpPr/>
            <p:nvPr/>
          </p:nvSpPr>
          <p:spPr>
            <a:xfrm>
              <a:off x="0" y="0"/>
              <a:ext cx="5421022" cy="2356813"/>
            </a:xfrm>
            <a:custGeom>
              <a:avLst/>
              <a:gdLst/>
              <a:ahLst/>
              <a:cxnLst/>
              <a:rect l="l" t="t" r="r" b="b"/>
              <a:pathLst>
                <a:path w="5421022" h="2356813">
                  <a:moveTo>
                    <a:pt x="5354" y="0"/>
                  </a:moveTo>
                  <a:lnTo>
                    <a:pt x="5415668" y="0"/>
                  </a:lnTo>
                  <a:cubicBezTo>
                    <a:pt x="5418625" y="0"/>
                    <a:pt x="5421022" y="2397"/>
                    <a:pt x="5421022" y="5354"/>
                  </a:cubicBezTo>
                  <a:lnTo>
                    <a:pt x="5421022" y="2351458"/>
                  </a:lnTo>
                  <a:cubicBezTo>
                    <a:pt x="5421022" y="2352878"/>
                    <a:pt x="5420458" y="2354240"/>
                    <a:pt x="5419454" y="2355244"/>
                  </a:cubicBezTo>
                  <a:cubicBezTo>
                    <a:pt x="5418450" y="2356249"/>
                    <a:pt x="5417088" y="2356813"/>
                    <a:pt x="5415668" y="2356813"/>
                  </a:cubicBezTo>
                  <a:lnTo>
                    <a:pt x="5354" y="2356813"/>
                  </a:lnTo>
                  <a:cubicBezTo>
                    <a:pt x="3934" y="2356813"/>
                    <a:pt x="2572" y="2356249"/>
                    <a:pt x="1568" y="2355244"/>
                  </a:cubicBezTo>
                  <a:cubicBezTo>
                    <a:pt x="564" y="2354240"/>
                    <a:pt x="0" y="2352878"/>
                    <a:pt x="0" y="2351458"/>
                  </a:cubicBezTo>
                  <a:lnTo>
                    <a:pt x="0" y="5354"/>
                  </a:lnTo>
                  <a:cubicBezTo>
                    <a:pt x="0" y="3934"/>
                    <a:pt x="564" y="2572"/>
                    <a:pt x="1568" y="1568"/>
                  </a:cubicBezTo>
                  <a:cubicBezTo>
                    <a:pt x="2572" y="564"/>
                    <a:pt x="3934" y="0"/>
                    <a:pt x="5354" y="0"/>
                  </a:cubicBezTo>
                  <a:close/>
                </a:path>
              </a:pathLst>
            </a:custGeom>
            <a:solidFill>
              <a:srgbClr val="FBFBF7"/>
            </a:solidFill>
            <a:ln w="38100" cap="sq">
              <a:solidFill>
                <a:srgbClr val="202F5A"/>
              </a:solidFill>
              <a:prstDash val="solid"/>
              <a:miter/>
            </a:ln>
          </p:spPr>
        </p:sp>
        <p:sp>
          <p:nvSpPr>
            <p:cNvPr id="9" name="TextBox 9"/>
            <p:cNvSpPr txBox="1"/>
            <p:nvPr/>
          </p:nvSpPr>
          <p:spPr>
            <a:xfrm>
              <a:off x="0" y="-104775"/>
              <a:ext cx="5421022" cy="2461588"/>
            </a:xfrm>
            <a:prstGeom prst="rect">
              <a:avLst/>
            </a:prstGeom>
          </p:spPr>
          <p:txBody>
            <a:bodyPr lIns="51955" tIns="51955" rIns="51955" bIns="51955" rtlCol="0" anchor="ctr"/>
            <a:lstStyle/>
            <a:p>
              <a:pPr algn="ctr">
                <a:lnSpc>
                  <a:spcPts val="2417"/>
                </a:lnSpc>
              </a:pPr>
              <a:endParaRPr/>
            </a:p>
          </p:txBody>
        </p:sp>
      </p:grpSp>
      <p:sp>
        <p:nvSpPr>
          <p:cNvPr id="10" name="TextBox 10"/>
          <p:cNvSpPr txBox="1"/>
          <p:nvPr/>
        </p:nvSpPr>
        <p:spPr>
          <a:xfrm>
            <a:off x="3604877" y="1886718"/>
            <a:ext cx="11078246" cy="1377944"/>
          </a:xfrm>
          <a:prstGeom prst="rect">
            <a:avLst/>
          </a:prstGeom>
        </p:spPr>
        <p:txBody>
          <a:bodyPr lIns="0" tIns="0" rIns="0" bIns="0" rtlCol="0" anchor="t">
            <a:spAutoFit/>
          </a:bodyPr>
          <a:lstStyle/>
          <a:p>
            <a:pPr algn="ctr">
              <a:lnSpc>
                <a:spcPts val="9399"/>
              </a:lnSpc>
            </a:pPr>
            <a:r>
              <a:rPr lang="en-US" sz="9999">
                <a:solidFill>
                  <a:srgbClr val="031D67"/>
                </a:solidFill>
                <a:latin typeface="The Seasons"/>
                <a:ea typeface="The Seasons"/>
                <a:cs typeface="The Seasons"/>
                <a:sym typeface="The Seasons"/>
              </a:rPr>
              <a:t>Reminders</a:t>
            </a:r>
          </a:p>
        </p:txBody>
      </p:sp>
      <p:sp>
        <p:nvSpPr>
          <p:cNvPr id="11" name="TextBox 11"/>
          <p:cNvSpPr txBox="1"/>
          <p:nvPr/>
        </p:nvSpPr>
        <p:spPr>
          <a:xfrm>
            <a:off x="2278997" y="3226562"/>
            <a:ext cx="14848124" cy="4745863"/>
          </a:xfrm>
          <a:prstGeom prst="rect">
            <a:avLst/>
          </a:prstGeom>
        </p:spPr>
        <p:txBody>
          <a:bodyPr lIns="0" tIns="0" rIns="0" bIns="0" rtlCol="0" anchor="t">
            <a:spAutoFit/>
          </a:bodyPr>
          <a:lstStyle/>
          <a:p>
            <a:pPr marL="604523" lvl="1" indent="-302261" algn="l">
              <a:lnSpc>
                <a:spcPts val="3416"/>
              </a:lnSpc>
              <a:buFont typeface="Arial"/>
              <a:buChar char="•"/>
            </a:pPr>
            <a:r>
              <a:rPr lang="en-US" sz="2800">
                <a:solidFill>
                  <a:srgbClr val="031D67"/>
                </a:solidFill>
                <a:latin typeface="Poppins"/>
                <a:ea typeface="Poppins"/>
                <a:cs typeface="Poppins"/>
                <a:sym typeface="Poppins"/>
              </a:rPr>
              <a:t>Please bring a small fruit snack to have at morning playtime. This needs to be in a separate box to their lunchbox if they have a packed lunch as we take them outside to eat.</a:t>
            </a:r>
          </a:p>
          <a:p>
            <a:pPr marL="604523" lvl="1" indent="-302261" algn="l">
              <a:lnSpc>
                <a:spcPts val="3416"/>
              </a:lnSpc>
              <a:buFont typeface="Arial"/>
              <a:buChar char="•"/>
            </a:pPr>
            <a:r>
              <a:rPr lang="en-US" sz="2800">
                <a:solidFill>
                  <a:srgbClr val="031D67"/>
                </a:solidFill>
                <a:latin typeface="Poppins"/>
                <a:ea typeface="Poppins"/>
                <a:cs typeface="Poppins"/>
                <a:sym typeface="Poppins"/>
              </a:rPr>
              <a:t>Grapes must be cut in half.</a:t>
            </a:r>
          </a:p>
          <a:p>
            <a:pPr marL="604523" lvl="1" indent="-302261" algn="l">
              <a:lnSpc>
                <a:spcPts val="3416"/>
              </a:lnSpc>
              <a:buFont typeface="Arial"/>
              <a:buChar char="•"/>
            </a:pPr>
            <a:r>
              <a:rPr lang="en-US" sz="2800">
                <a:solidFill>
                  <a:srgbClr val="031D67"/>
                </a:solidFill>
                <a:latin typeface="Poppins"/>
                <a:ea typeface="Poppins"/>
                <a:cs typeface="Poppins"/>
                <a:sym typeface="Poppins"/>
              </a:rPr>
              <a:t> Any changes to lunch time arrangements need to be communicated to the school office</a:t>
            </a:r>
          </a:p>
          <a:p>
            <a:pPr marL="604523" lvl="1" indent="-302261" algn="l">
              <a:lnSpc>
                <a:spcPts val="3416"/>
              </a:lnSpc>
              <a:buFont typeface="Arial"/>
              <a:buChar char="•"/>
            </a:pPr>
            <a:r>
              <a:rPr lang="en-US" sz="2800">
                <a:solidFill>
                  <a:srgbClr val="031D67"/>
                </a:solidFill>
                <a:latin typeface="Poppins"/>
                <a:ea typeface="Poppins"/>
                <a:cs typeface="Poppins"/>
                <a:sym typeface="Poppins"/>
              </a:rPr>
              <a:t>PE days will now be Wednesday and Friday from next week</a:t>
            </a:r>
          </a:p>
          <a:p>
            <a:pPr marL="604523" lvl="1" indent="-302261" algn="l">
              <a:lnSpc>
                <a:spcPts val="3416"/>
              </a:lnSpc>
              <a:buFont typeface="Arial"/>
              <a:buChar char="•"/>
            </a:pPr>
            <a:r>
              <a:rPr lang="en-US" sz="2800">
                <a:solidFill>
                  <a:srgbClr val="031D67"/>
                </a:solidFill>
                <a:latin typeface="Poppins"/>
                <a:ea typeface="Poppins"/>
                <a:cs typeface="Poppins"/>
                <a:sym typeface="Poppins"/>
              </a:rPr>
              <a:t>The weekly timetable will be emailed out on a Monday</a:t>
            </a:r>
          </a:p>
          <a:p>
            <a:pPr algn="l">
              <a:lnSpc>
                <a:spcPts val="3416"/>
              </a:lnSpc>
            </a:pPr>
            <a:endParaRPr lang="en-US" sz="2800">
              <a:solidFill>
                <a:srgbClr val="031D67"/>
              </a:solidFill>
              <a:latin typeface="Poppins"/>
              <a:ea typeface="Poppins"/>
              <a:cs typeface="Poppins"/>
              <a:sym typeface="Poppins"/>
            </a:endParaRPr>
          </a:p>
          <a:p>
            <a:pPr marL="604523" lvl="1" indent="-302261" algn="l">
              <a:lnSpc>
                <a:spcPts val="3416"/>
              </a:lnSpc>
              <a:buFont typeface="Arial"/>
              <a:buChar char="•"/>
            </a:pPr>
            <a:r>
              <a:rPr lang="en-US" sz="2800" b="1" u="sng">
                <a:solidFill>
                  <a:srgbClr val="031D67"/>
                </a:solidFill>
                <a:latin typeface="Poppins Bold"/>
                <a:ea typeface="Poppins Bold"/>
                <a:cs typeface="Poppins Bold"/>
                <a:sym typeface="Poppins Bold"/>
              </a:rPr>
              <a:t>No nuts or nut products</a:t>
            </a:r>
            <a:r>
              <a:rPr lang="en-US" sz="2800">
                <a:solidFill>
                  <a:srgbClr val="031D67"/>
                </a:solidFill>
                <a:latin typeface="Poppins"/>
                <a:ea typeface="Poppins"/>
                <a:cs typeface="Poppins"/>
                <a:sym typeface="Poppins"/>
              </a:rPr>
              <a:t> are allowed at school in lunchboxes or after school club snacks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3444932" y="515863"/>
            <a:ext cx="21928277" cy="9566211"/>
          </a:xfrm>
          <a:custGeom>
            <a:avLst/>
            <a:gdLst/>
            <a:ahLst/>
            <a:cxnLst/>
            <a:rect l="l" t="t" r="r" b="b"/>
            <a:pathLst>
              <a:path w="21928277" h="9566211">
                <a:moveTo>
                  <a:pt x="0" y="0"/>
                </a:moveTo>
                <a:lnTo>
                  <a:pt x="21928277" y="0"/>
                </a:lnTo>
                <a:lnTo>
                  <a:pt x="21928277" y="9566211"/>
                </a:lnTo>
                <a:lnTo>
                  <a:pt x="0" y="9566211"/>
                </a:lnTo>
                <a:lnTo>
                  <a:pt x="0" y="0"/>
                </a:lnTo>
                <a:close/>
              </a:path>
            </a:pathLst>
          </a:custGeom>
          <a:blipFill>
            <a:blip r:embed="rId2"/>
            <a:stretch>
              <a:fillRect/>
            </a:stretch>
          </a:blipFill>
        </p:spPr>
      </p:sp>
      <p:sp>
        <p:nvSpPr>
          <p:cNvPr id="3" name="TextBox 3"/>
          <p:cNvSpPr txBox="1"/>
          <p:nvPr/>
        </p:nvSpPr>
        <p:spPr>
          <a:xfrm>
            <a:off x="2026454" y="1323975"/>
            <a:ext cx="14235093"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Year 1 and 2 Curriculum</a:t>
            </a:r>
          </a:p>
        </p:txBody>
      </p:sp>
      <p:grpSp>
        <p:nvGrpSpPr>
          <p:cNvPr id="4" name="Group 4"/>
          <p:cNvGrpSpPr/>
          <p:nvPr/>
        </p:nvGrpSpPr>
        <p:grpSpPr>
          <a:xfrm>
            <a:off x="527311" y="2688095"/>
            <a:ext cx="17272063" cy="7018337"/>
            <a:chOff x="0" y="0"/>
            <a:chExt cx="4549021" cy="1848451"/>
          </a:xfrm>
        </p:grpSpPr>
        <p:sp>
          <p:nvSpPr>
            <p:cNvPr id="5" name="Freeform 5"/>
            <p:cNvSpPr/>
            <p:nvPr/>
          </p:nvSpPr>
          <p:spPr>
            <a:xfrm>
              <a:off x="0" y="0"/>
              <a:ext cx="4549021" cy="1848451"/>
            </a:xfrm>
            <a:custGeom>
              <a:avLst/>
              <a:gdLst/>
              <a:ahLst/>
              <a:cxnLst/>
              <a:rect l="l" t="t" r="r" b="b"/>
              <a:pathLst>
                <a:path w="4549021" h="1848451">
                  <a:moveTo>
                    <a:pt x="4931" y="0"/>
                  </a:moveTo>
                  <a:lnTo>
                    <a:pt x="4544090" y="0"/>
                  </a:lnTo>
                  <a:cubicBezTo>
                    <a:pt x="4546813" y="0"/>
                    <a:pt x="4549021" y="2207"/>
                    <a:pt x="4549021" y="4931"/>
                  </a:cubicBezTo>
                  <a:lnTo>
                    <a:pt x="4549021" y="1843520"/>
                  </a:lnTo>
                  <a:cubicBezTo>
                    <a:pt x="4549021" y="1846244"/>
                    <a:pt x="4546813" y="1848451"/>
                    <a:pt x="4544090" y="1848451"/>
                  </a:cubicBezTo>
                  <a:lnTo>
                    <a:pt x="4931" y="1848451"/>
                  </a:lnTo>
                  <a:cubicBezTo>
                    <a:pt x="3623" y="1848451"/>
                    <a:pt x="2369" y="1847931"/>
                    <a:pt x="1444" y="1847007"/>
                  </a:cubicBezTo>
                  <a:cubicBezTo>
                    <a:pt x="519" y="1846082"/>
                    <a:pt x="0" y="1844828"/>
                    <a:pt x="0" y="1843520"/>
                  </a:cubicBezTo>
                  <a:lnTo>
                    <a:pt x="0" y="4931"/>
                  </a:lnTo>
                  <a:cubicBezTo>
                    <a:pt x="0" y="3623"/>
                    <a:pt x="519" y="2369"/>
                    <a:pt x="1444" y="1444"/>
                  </a:cubicBezTo>
                  <a:cubicBezTo>
                    <a:pt x="2369" y="519"/>
                    <a:pt x="3623" y="0"/>
                    <a:pt x="4931" y="0"/>
                  </a:cubicBezTo>
                  <a:close/>
                </a:path>
              </a:pathLst>
            </a:custGeom>
            <a:solidFill>
              <a:srgbClr val="FBFBF7"/>
            </a:solidFill>
            <a:ln w="38100" cap="sq">
              <a:solidFill>
                <a:srgbClr val="031D67"/>
              </a:solidFill>
              <a:prstDash val="solid"/>
              <a:miter/>
            </a:ln>
          </p:spPr>
        </p:sp>
        <p:sp>
          <p:nvSpPr>
            <p:cNvPr id="6" name="TextBox 6"/>
            <p:cNvSpPr txBox="1"/>
            <p:nvPr/>
          </p:nvSpPr>
          <p:spPr>
            <a:xfrm>
              <a:off x="0" y="-38100"/>
              <a:ext cx="4549021" cy="1886551"/>
            </a:xfrm>
            <a:prstGeom prst="rect">
              <a:avLst/>
            </a:prstGeom>
          </p:spPr>
          <p:txBody>
            <a:bodyPr lIns="50800" tIns="50800" rIns="50800" bIns="50800" rtlCol="0" anchor="ctr"/>
            <a:lstStyle/>
            <a:p>
              <a:pPr algn="ctr">
                <a:lnSpc>
                  <a:spcPts val="2034"/>
                </a:lnSpc>
              </a:pPr>
              <a:endParaRPr/>
            </a:p>
          </p:txBody>
        </p:sp>
      </p:grpSp>
      <p:sp>
        <p:nvSpPr>
          <p:cNvPr id="7" name="TextBox 7"/>
          <p:cNvSpPr txBox="1"/>
          <p:nvPr/>
        </p:nvSpPr>
        <p:spPr>
          <a:xfrm>
            <a:off x="850073" y="2771746"/>
            <a:ext cx="16587854" cy="11210377"/>
          </a:xfrm>
          <a:prstGeom prst="rect">
            <a:avLst/>
          </a:prstGeom>
        </p:spPr>
        <p:txBody>
          <a:bodyPr lIns="0" tIns="0" rIns="0" bIns="0" rtlCol="0" anchor="t">
            <a:spAutoFit/>
          </a:bodyPr>
          <a:lstStyle/>
          <a:p>
            <a:pPr algn="l">
              <a:lnSpc>
                <a:spcPts val="4834"/>
              </a:lnSpc>
            </a:pPr>
            <a:r>
              <a:rPr lang="en-US" sz="3453" dirty="0">
                <a:solidFill>
                  <a:srgbClr val="031D67"/>
                </a:solidFill>
                <a:latin typeface="Poppins"/>
                <a:ea typeface="Poppins"/>
                <a:cs typeface="Poppins"/>
                <a:sym typeface="Poppins"/>
              </a:rPr>
              <a:t>Phonics: Year 1 recap Phase 3 and then begin Phase 5</a:t>
            </a:r>
          </a:p>
          <a:p>
            <a:pPr algn="l">
              <a:lnSpc>
                <a:spcPts val="4834"/>
              </a:lnSpc>
            </a:pPr>
            <a:r>
              <a:rPr lang="en-US" sz="3453" dirty="0">
                <a:solidFill>
                  <a:srgbClr val="031D67"/>
                </a:solidFill>
                <a:latin typeface="Poppins"/>
                <a:ea typeface="Poppins"/>
                <a:cs typeface="Poppins"/>
                <a:sym typeface="Poppins"/>
              </a:rPr>
              <a:t>                 Year 2 recap phase 5 then begin bridge to spelling and spelling</a:t>
            </a:r>
          </a:p>
          <a:p>
            <a:pPr algn="l">
              <a:lnSpc>
                <a:spcPts val="4834"/>
              </a:lnSpc>
            </a:pPr>
            <a:r>
              <a:rPr lang="en-US" sz="3453" dirty="0">
                <a:solidFill>
                  <a:srgbClr val="031D67"/>
                </a:solidFill>
                <a:latin typeface="Poppins"/>
                <a:ea typeface="Poppins"/>
                <a:cs typeface="Poppins"/>
                <a:sym typeface="Poppins"/>
              </a:rPr>
              <a:t>                 rules</a:t>
            </a:r>
          </a:p>
          <a:p>
            <a:pPr algn="l">
              <a:lnSpc>
                <a:spcPts val="4834"/>
              </a:lnSpc>
            </a:pPr>
            <a:endParaRPr lang="en-US" sz="3453" dirty="0">
              <a:solidFill>
                <a:srgbClr val="031D67"/>
              </a:solidFill>
              <a:latin typeface="Poppins"/>
              <a:ea typeface="Poppins"/>
              <a:cs typeface="Poppins"/>
              <a:sym typeface="Poppins"/>
            </a:endParaRPr>
          </a:p>
          <a:p>
            <a:pPr algn="l">
              <a:lnSpc>
                <a:spcPts val="4834"/>
              </a:lnSpc>
            </a:pPr>
            <a:r>
              <a:rPr lang="en-US" sz="3453" dirty="0" err="1">
                <a:solidFill>
                  <a:srgbClr val="031D67"/>
                </a:solidFill>
                <a:latin typeface="Poppins"/>
                <a:ea typeface="Poppins"/>
                <a:cs typeface="Poppins"/>
                <a:sym typeface="Poppins"/>
              </a:rPr>
              <a:t>Maths</a:t>
            </a:r>
            <a:r>
              <a:rPr lang="en-US" sz="3453" dirty="0">
                <a:solidFill>
                  <a:srgbClr val="031D67"/>
                </a:solidFill>
                <a:latin typeface="Poppins"/>
                <a:ea typeface="Poppins"/>
                <a:cs typeface="Poppins"/>
                <a:sym typeface="Poppins"/>
              </a:rPr>
              <a:t>: Year 1 and 2 follow their respective year group curriculum</a:t>
            </a:r>
          </a:p>
          <a:p>
            <a:pPr algn="l">
              <a:lnSpc>
                <a:spcPts val="4834"/>
              </a:lnSpc>
            </a:pPr>
            <a:endParaRPr lang="en-US" sz="3453" dirty="0">
              <a:solidFill>
                <a:srgbClr val="031D67"/>
              </a:solidFill>
              <a:latin typeface="Poppins"/>
              <a:ea typeface="Poppins"/>
              <a:cs typeface="Poppins"/>
              <a:sym typeface="Poppins"/>
            </a:endParaRPr>
          </a:p>
          <a:p>
            <a:pPr algn="l">
              <a:lnSpc>
                <a:spcPts val="4834"/>
              </a:lnSpc>
            </a:pPr>
            <a:r>
              <a:rPr lang="en-US" sz="3453" dirty="0">
                <a:solidFill>
                  <a:srgbClr val="031D67"/>
                </a:solidFill>
                <a:latin typeface="Poppins"/>
                <a:ea typeface="Poppins"/>
                <a:cs typeface="Poppins"/>
                <a:sym typeface="Poppins"/>
              </a:rPr>
              <a:t>Our KS1 curriculum for English and foundation subjects is a rolling program - Cycle A and Cycle B.</a:t>
            </a:r>
          </a:p>
          <a:p>
            <a:pPr algn="l">
              <a:lnSpc>
                <a:spcPts val="4834"/>
              </a:lnSpc>
            </a:pPr>
            <a:endParaRPr lang="en-US" sz="3453" dirty="0">
              <a:solidFill>
                <a:srgbClr val="031D67"/>
              </a:solidFill>
              <a:latin typeface="Poppins"/>
              <a:ea typeface="Poppins"/>
              <a:cs typeface="Poppins"/>
              <a:sym typeface="Poppins"/>
            </a:endParaRPr>
          </a:p>
          <a:p>
            <a:pPr algn="l">
              <a:lnSpc>
                <a:spcPts val="4834"/>
              </a:lnSpc>
            </a:pPr>
            <a:r>
              <a:rPr lang="en-US" sz="3453" dirty="0">
                <a:solidFill>
                  <a:srgbClr val="031D67"/>
                </a:solidFill>
                <a:latin typeface="Poppins"/>
                <a:ea typeface="Poppins"/>
                <a:cs typeface="Poppins"/>
                <a:sym typeface="Poppins"/>
              </a:rPr>
              <a:t>Assessments: Year 1 phonics screening June 2027 and any year 2 </a:t>
            </a:r>
            <a:r>
              <a:rPr lang="en-US" sz="3453" dirty="0" err="1">
                <a:solidFill>
                  <a:srgbClr val="031D67"/>
                </a:solidFill>
                <a:latin typeface="Poppins"/>
                <a:ea typeface="Poppins"/>
                <a:cs typeface="Poppins"/>
                <a:sym typeface="Poppins"/>
              </a:rPr>
              <a:t>resits</a:t>
            </a:r>
            <a:endParaRPr lang="en-US" sz="3453" dirty="0">
              <a:solidFill>
                <a:srgbClr val="031D67"/>
              </a:solidFill>
              <a:latin typeface="Poppins"/>
              <a:ea typeface="Poppins"/>
              <a:cs typeface="Poppins"/>
              <a:sym typeface="Poppins"/>
            </a:endParaRPr>
          </a:p>
          <a:p>
            <a:pPr algn="l">
              <a:lnSpc>
                <a:spcPts val="4834"/>
              </a:lnSpc>
            </a:pPr>
            <a:r>
              <a:rPr lang="en-US" sz="3453" dirty="0">
                <a:solidFill>
                  <a:srgbClr val="031D67"/>
                </a:solidFill>
                <a:latin typeface="Poppins"/>
                <a:ea typeface="Poppins"/>
                <a:cs typeface="Poppins"/>
                <a:sym typeface="Poppins"/>
              </a:rPr>
              <a:t>                           Year 2 end of key stage teacher assessments in June 2027</a:t>
            </a:r>
          </a:p>
          <a:p>
            <a:pPr algn="l">
              <a:lnSpc>
                <a:spcPts val="4834"/>
              </a:lnSpc>
            </a:pPr>
            <a:endParaRPr lang="en-US" sz="3453" dirty="0">
              <a:solidFill>
                <a:srgbClr val="031D67"/>
              </a:solidFill>
              <a:latin typeface="Poppins"/>
              <a:ea typeface="Poppins"/>
              <a:cs typeface="Poppins"/>
              <a:sym typeface="Poppins"/>
            </a:endParaRPr>
          </a:p>
          <a:p>
            <a:pPr algn="l">
              <a:lnSpc>
                <a:spcPts val="4834"/>
              </a:lnSpc>
            </a:pPr>
            <a:endParaRPr lang="en-US" sz="3453" dirty="0">
              <a:solidFill>
                <a:srgbClr val="031D67"/>
              </a:solidFill>
              <a:latin typeface="Poppins"/>
              <a:ea typeface="Poppins"/>
              <a:cs typeface="Poppins"/>
              <a:sym typeface="Poppins"/>
            </a:endParaRPr>
          </a:p>
          <a:p>
            <a:pPr algn="l">
              <a:lnSpc>
                <a:spcPts val="5674"/>
              </a:lnSpc>
            </a:pPr>
            <a:endParaRPr lang="en-US" sz="3453" dirty="0">
              <a:solidFill>
                <a:srgbClr val="031D67"/>
              </a:solidFill>
              <a:latin typeface="Poppins"/>
              <a:ea typeface="Poppins"/>
              <a:cs typeface="Poppins"/>
              <a:sym typeface="Poppins"/>
            </a:endParaRPr>
          </a:p>
          <a:p>
            <a:pPr algn="l">
              <a:lnSpc>
                <a:spcPts val="5674"/>
              </a:lnSpc>
              <a:spcBef>
                <a:spcPct val="0"/>
              </a:spcBef>
            </a:pPr>
            <a:endParaRPr lang="en-US" sz="3453" dirty="0">
              <a:solidFill>
                <a:srgbClr val="031D67"/>
              </a:solidFill>
              <a:latin typeface="Poppins"/>
              <a:ea typeface="Poppins"/>
              <a:cs typeface="Poppins"/>
              <a:sym typeface="Poppins"/>
            </a:endParaRPr>
          </a:p>
          <a:p>
            <a:pPr algn="ctr">
              <a:lnSpc>
                <a:spcPts val="4554"/>
              </a:lnSpc>
              <a:spcBef>
                <a:spcPct val="0"/>
              </a:spcBef>
            </a:pPr>
            <a:endParaRPr lang="en-US" sz="3453" dirty="0">
              <a:solidFill>
                <a:srgbClr val="031D67"/>
              </a:solidFill>
              <a:latin typeface="Poppins"/>
              <a:ea typeface="Poppins"/>
              <a:cs typeface="Poppins"/>
              <a:sym typeface="Poppins"/>
            </a:endParaRPr>
          </a:p>
          <a:p>
            <a:pPr algn="ctr">
              <a:lnSpc>
                <a:spcPts val="4554"/>
              </a:lnSpc>
              <a:spcBef>
                <a:spcPct val="0"/>
              </a:spcBef>
            </a:pPr>
            <a:endParaRPr lang="en-US" sz="3453" dirty="0">
              <a:solidFill>
                <a:srgbClr val="031D67"/>
              </a:solidFill>
              <a:latin typeface="Poppins"/>
              <a:ea typeface="Poppins"/>
              <a:cs typeface="Poppins"/>
              <a:sym typeface="Poppins"/>
            </a:endParaRPr>
          </a:p>
          <a:p>
            <a:pPr algn="ctr">
              <a:lnSpc>
                <a:spcPts val="4554"/>
              </a:lnSpc>
              <a:spcBef>
                <a:spcPct val="0"/>
              </a:spcBef>
            </a:pPr>
            <a:endParaRPr lang="en-US" sz="3453" dirty="0">
              <a:solidFill>
                <a:srgbClr val="031D67"/>
              </a:solidFill>
              <a:latin typeface="Poppins"/>
              <a:ea typeface="Poppins"/>
              <a:cs typeface="Poppins"/>
              <a:sym typeface="Poppi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Maths</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505660" cy="6667089"/>
            <a:chOff x="0" y="0"/>
            <a:chExt cx="4331119" cy="1862285"/>
          </a:xfrm>
        </p:grpSpPr>
        <p:sp>
          <p:nvSpPr>
            <p:cNvPr id="9" name="Freeform 9"/>
            <p:cNvSpPr/>
            <p:nvPr/>
          </p:nvSpPr>
          <p:spPr>
            <a:xfrm>
              <a:off x="0" y="0"/>
              <a:ext cx="4331119" cy="1862285"/>
            </a:xfrm>
            <a:custGeom>
              <a:avLst/>
              <a:gdLst/>
              <a:ahLst/>
              <a:cxnLst/>
              <a:rect l="l" t="t" r="r" b="b"/>
              <a:pathLst>
                <a:path w="4331119" h="1862285">
                  <a:moveTo>
                    <a:pt x="5492" y="0"/>
                  </a:moveTo>
                  <a:lnTo>
                    <a:pt x="4325627" y="0"/>
                  </a:lnTo>
                  <a:cubicBezTo>
                    <a:pt x="4327084" y="0"/>
                    <a:pt x="4328481" y="579"/>
                    <a:pt x="4329511" y="1609"/>
                  </a:cubicBezTo>
                  <a:cubicBezTo>
                    <a:pt x="4330541" y="2639"/>
                    <a:pt x="4331119" y="4036"/>
                    <a:pt x="4331119" y="5492"/>
                  </a:cubicBezTo>
                  <a:lnTo>
                    <a:pt x="4331119" y="1856793"/>
                  </a:lnTo>
                  <a:cubicBezTo>
                    <a:pt x="4331119" y="1858249"/>
                    <a:pt x="4330541" y="1859646"/>
                    <a:pt x="4329511" y="1860676"/>
                  </a:cubicBezTo>
                  <a:cubicBezTo>
                    <a:pt x="4328481" y="1861706"/>
                    <a:pt x="4327084" y="1862285"/>
                    <a:pt x="4325627" y="1862285"/>
                  </a:cubicBezTo>
                  <a:lnTo>
                    <a:pt x="5492" y="1862285"/>
                  </a:lnTo>
                  <a:cubicBezTo>
                    <a:pt x="4036" y="1862285"/>
                    <a:pt x="2639" y="1861706"/>
                    <a:pt x="1609" y="1860676"/>
                  </a:cubicBezTo>
                  <a:cubicBezTo>
                    <a:pt x="579" y="1859646"/>
                    <a:pt x="0" y="1858249"/>
                    <a:pt x="0" y="1856793"/>
                  </a:cubicBezTo>
                  <a:lnTo>
                    <a:pt x="0" y="5492"/>
                  </a:lnTo>
                  <a:cubicBezTo>
                    <a:pt x="0" y="4036"/>
                    <a:pt x="579" y="2639"/>
                    <a:pt x="1609" y="1609"/>
                  </a:cubicBezTo>
                  <a:cubicBezTo>
                    <a:pt x="2639" y="579"/>
                    <a:pt x="4036" y="0"/>
                    <a:pt x="549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31119" cy="1900385"/>
            </a:xfrm>
            <a:prstGeom prst="rect">
              <a:avLst/>
            </a:prstGeom>
          </p:spPr>
          <p:txBody>
            <a:bodyPr lIns="50800" tIns="50800" rIns="50800" bIns="50800" rtlCol="0" anchor="ctr"/>
            <a:lstStyle/>
            <a:p>
              <a:pPr algn="ctr">
                <a:lnSpc>
                  <a:spcPts val="2034"/>
                </a:lnSpc>
              </a:pPr>
              <a:endParaRPr/>
            </a:p>
          </p:txBody>
        </p:sp>
      </p:grpSp>
      <p:sp>
        <p:nvSpPr>
          <p:cNvPr id="11" name="TextBox 11"/>
          <p:cNvSpPr txBox="1"/>
          <p:nvPr/>
        </p:nvSpPr>
        <p:spPr>
          <a:xfrm>
            <a:off x="2249819" y="3258431"/>
            <a:ext cx="15009481" cy="6553391"/>
          </a:xfrm>
          <a:prstGeom prst="rect">
            <a:avLst/>
          </a:prstGeom>
        </p:spPr>
        <p:txBody>
          <a:bodyPr lIns="0" tIns="0" rIns="0" bIns="0" rtlCol="0" anchor="t">
            <a:spAutoFit/>
          </a:bodyPr>
          <a:lstStyle/>
          <a:p>
            <a:pPr marL="669288" lvl="1" indent="-334644" algn="l">
              <a:lnSpc>
                <a:spcPts val="4742"/>
              </a:lnSpc>
              <a:buFont typeface="Arial"/>
              <a:buChar char="•"/>
            </a:pPr>
            <a:r>
              <a:rPr lang="en-US" sz="3099">
                <a:solidFill>
                  <a:srgbClr val="031D67"/>
                </a:solidFill>
                <a:latin typeface="Poppins"/>
                <a:ea typeface="Poppins"/>
                <a:cs typeface="Poppins"/>
                <a:sym typeface="Poppins"/>
              </a:rPr>
              <a:t>Follow mastery maths approach which aims to develop both mathematical fluency and the ability to problem solve.</a:t>
            </a:r>
          </a:p>
          <a:p>
            <a:pPr marL="669288" lvl="1" indent="-334644" algn="l">
              <a:lnSpc>
                <a:spcPts val="4742"/>
              </a:lnSpc>
              <a:buFont typeface="Arial"/>
              <a:buChar char="•"/>
            </a:pPr>
            <a:r>
              <a:rPr lang="en-US" sz="3099">
                <a:solidFill>
                  <a:srgbClr val="031D67"/>
                </a:solidFill>
                <a:latin typeface="Poppins"/>
                <a:ea typeface="Poppins"/>
                <a:cs typeface="Poppins"/>
                <a:sym typeface="Poppins"/>
              </a:rPr>
              <a:t>Lessons include - sticky learning, lots of interacting, questioning, short tasks, explanations, discussions enabling the children to think, reason and apply thier knowledge to solve problems.</a:t>
            </a:r>
          </a:p>
          <a:p>
            <a:pPr marL="669288" lvl="1" indent="-334644" algn="l">
              <a:lnSpc>
                <a:spcPts val="4742"/>
              </a:lnSpc>
              <a:buFont typeface="Arial"/>
              <a:buChar char="•"/>
            </a:pPr>
            <a:r>
              <a:rPr lang="en-US" sz="3099">
                <a:solidFill>
                  <a:srgbClr val="031D67"/>
                </a:solidFill>
                <a:latin typeface="Poppins"/>
                <a:ea typeface="Poppins"/>
                <a:cs typeface="Poppins"/>
                <a:sym typeface="Poppins"/>
              </a:rPr>
              <a:t>Additional 10 mins daily number fluency sessions</a:t>
            </a:r>
          </a:p>
          <a:p>
            <a:pPr marL="669288" lvl="1" indent="-334644" algn="l">
              <a:lnSpc>
                <a:spcPts val="4742"/>
              </a:lnSpc>
              <a:buFont typeface="Arial"/>
              <a:buChar char="•"/>
            </a:pPr>
            <a:r>
              <a:rPr lang="en-US" sz="3099">
                <a:solidFill>
                  <a:srgbClr val="031D67"/>
                </a:solidFill>
                <a:latin typeface="Poppins"/>
                <a:ea typeface="Poppins"/>
                <a:cs typeface="Poppins"/>
                <a:sym typeface="Poppins"/>
              </a:rPr>
              <a:t>During the Autumn term Year 2 will start regular mental maths tests on a Friday</a:t>
            </a:r>
          </a:p>
          <a:p>
            <a:pPr marL="669288" lvl="1" indent="-334644" algn="l">
              <a:lnSpc>
                <a:spcPts val="4742"/>
              </a:lnSpc>
              <a:buFont typeface="Arial"/>
              <a:buChar char="•"/>
            </a:pPr>
            <a:r>
              <a:rPr lang="en-US" sz="3099">
                <a:solidFill>
                  <a:srgbClr val="031D67"/>
                </a:solidFill>
                <a:latin typeface="Poppins"/>
                <a:ea typeface="Poppins"/>
                <a:cs typeface="Poppins"/>
                <a:sym typeface="Poppins"/>
              </a:rPr>
              <a:t>If additional support is needed we use a programme called Numberstacks</a:t>
            </a:r>
          </a:p>
          <a:p>
            <a:pPr algn="l">
              <a:lnSpc>
                <a:spcPts val="4283"/>
              </a:lnSpc>
            </a:pPr>
            <a:r>
              <a:rPr lang="en-US" sz="2799">
                <a:solidFill>
                  <a:srgbClr val="031D67"/>
                </a:solidFill>
                <a:latin typeface="Poppins"/>
                <a:ea typeface="Poppins"/>
                <a:cs typeface="Poppins"/>
                <a:sym typeface="Poppins"/>
              </a:rPr>
              <a:t> </a:t>
            </a:r>
          </a:p>
        </p:txBody>
      </p:sp>
      <p:grpSp>
        <p:nvGrpSpPr>
          <p:cNvPr id="12" name="Group 12"/>
          <p:cNvGrpSpPr/>
          <p:nvPr/>
        </p:nvGrpSpPr>
        <p:grpSpPr>
          <a:xfrm>
            <a:off x="2115088" y="2268963"/>
            <a:ext cx="6735755" cy="941842"/>
            <a:chOff x="0" y="0"/>
            <a:chExt cx="1881465" cy="263080"/>
          </a:xfrm>
        </p:grpSpPr>
        <p:sp>
          <p:nvSpPr>
            <p:cNvPr id="13" name="Freeform 13"/>
            <p:cNvSpPr/>
            <p:nvPr/>
          </p:nvSpPr>
          <p:spPr>
            <a:xfrm>
              <a:off x="0" y="0"/>
              <a:ext cx="1881465" cy="263080"/>
            </a:xfrm>
            <a:custGeom>
              <a:avLst/>
              <a:gdLst/>
              <a:ahLst/>
              <a:cxnLst/>
              <a:rect l="l" t="t" r="r" b="b"/>
              <a:pathLst>
                <a:path w="1881465" h="263080">
                  <a:moveTo>
                    <a:pt x="12643" y="0"/>
                  </a:moveTo>
                  <a:lnTo>
                    <a:pt x="1868822" y="0"/>
                  </a:lnTo>
                  <a:cubicBezTo>
                    <a:pt x="1875805" y="0"/>
                    <a:pt x="1881465" y="5661"/>
                    <a:pt x="1881465" y="12643"/>
                  </a:cubicBezTo>
                  <a:lnTo>
                    <a:pt x="1881465" y="250437"/>
                  </a:lnTo>
                  <a:cubicBezTo>
                    <a:pt x="1881465" y="257420"/>
                    <a:pt x="1875805" y="263080"/>
                    <a:pt x="1868822" y="263080"/>
                  </a:cubicBezTo>
                  <a:lnTo>
                    <a:pt x="12643" y="263080"/>
                  </a:lnTo>
                  <a:cubicBezTo>
                    <a:pt x="5661" y="263080"/>
                    <a:pt x="0" y="257420"/>
                    <a:pt x="0" y="250437"/>
                  </a:cubicBezTo>
                  <a:lnTo>
                    <a:pt x="0" y="12643"/>
                  </a:lnTo>
                  <a:cubicBezTo>
                    <a:pt x="0" y="5661"/>
                    <a:pt x="5661" y="0"/>
                    <a:pt x="12643"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1881465" cy="301180"/>
            </a:xfrm>
            <a:prstGeom prst="rect">
              <a:avLst/>
            </a:prstGeom>
          </p:spPr>
          <p:txBody>
            <a:bodyPr lIns="50800" tIns="50800" rIns="50800" bIns="50800" rtlCol="0" anchor="ctr"/>
            <a:lstStyle/>
            <a:p>
              <a:pPr algn="ctr">
                <a:lnSpc>
                  <a:spcPts val="2034"/>
                </a:lnSpc>
              </a:pPr>
              <a:endParaRPr/>
            </a:p>
          </p:txBody>
        </p:sp>
      </p:grpSp>
      <p:sp>
        <p:nvSpPr>
          <p:cNvPr id="15" name="TextBox 15"/>
          <p:cNvSpPr txBox="1"/>
          <p:nvPr/>
        </p:nvSpPr>
        <p:spPr>
          <a:xfrm>
            <a:off x="2850224" y="2340469"/>
            <a:ext cx="5265483" cy="684530"/>
          </a:xfrm>
          <a:prstGeom prst="rect">
            <a:avLst/>
          </a:prstGeom>
        </p:spPr>
        <p:txBody>
          <a:bodyPr lIns="0" tIns="0" rIns="0" bIns="0" rtlCol="0" anchor="t">
            <a:spAutoFit/>
          </a:bodyPr>
          <a:lstStyle/>
          <a:p>
            <a:pPr algn="ctr">
              <a:lnSpc>
                <a:spcPts val="5320"/>
              </a:lnSpc>
            </a:pPr>
            <a:r>
              <a:rPr lang="en-US" sz="3800" b="1">
                <a:solidFill>
                  <a:srgbClr val="031D67"/>
                </a:solidFill>
                <a:latin typeface="Poppins Bold"/>
                <a:ea typeface="Poppins Bold"/>
                <a:cs typeface="Poppins Bold"/>
                <a:sym typeface="Poppins Bold"/>
              </a:rPr>
              <a:t>Year 1 and Year 2</a:t>
            </a:r>
          </a:p>
        </p:txBody>
      </p:sp>
      <p:sp>
        <p:nvSpPr>
          <p:cNvPr id="16" name="Freeform 16"/>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Maths</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505660" cy="6667089"/>
            <a:chOff x="0" y="0"/>
            <a:chExt cx="4331119" cy="1862285"/>
          </a:xfrm>
        </p:grpSpPr>
        <p:sp>
          <p:nvSpPr>
            <p:cNvPr id="9" name="Freeform 9"/>
            <p:cNvSpPr/>
            <p:nvPr/>
          </p:nvSpPr>
          <p:spPr>
            <a:xfrm>
              <a:off x="0" y="0"/>
              <a:ext cx="4331119" cy="1862285"/>
            </a:xfrm>
            <a:custGeom>
              <a:avLst/>
              <a:gdLst/>
              <a:ahLst/>
              <a:cxnLst/>
              <a:rect l="l" t="t" r="r" b="b"/>
              <a:pathLst>
                <a:path w="4331119" h="1862285">
                  <a:moveTo>
                    <a:pt x="5492" y="0"/>
                  </a:moveTo>
                  <a:lnTo>
                    <a:pt x="4325627" y="0"/>
                  </a:lnTo>
                  <a:cubicBezTo>
                    <a:pt x="4327084" y="0"/>
                    <a:pt x="4328481" y="579"/>
                    <a:pt x="4329511" y="1609"/>
                  </a:cubicBezTo>
                  <a:cubicBezTo>
                    <a:pt x="4330541" y="2639"/>
                    <a:pt x="4331119" y="4036"/>
                    <a:pt x="4331119" y="5492"/>
                  </a:cubicBezTo>
                  <a:lnTo>
                    <a:pt x="4331119" y="1856793"/>
                  </a:lnTo>
                  <a:cubicBezTo>
                    <a:pt x="4331119" y="1858249"/>
                    <a:pt x="4330541" y="1859646"/>
                    <a:pt x="4329511" y="1860676"/>
                  </a:cubicBezTo>
                  <a:cubicBezTo>
                    <a:pt x="4328481" y="1861706"/>
                    <a:pt x="4327084" y="1862285"/>
                    <a:pt x="4325627" y="1862285"/>
                  </a:cubicBezTo>
                  <a:lnTo>
                    <a:pt x="5492" y="1862285"/>
                  </a:lnTo>
                  <a:cubicBezTo>
                    <a:pt x="4036" y="1862285"/>
                    <a:pt x="2639" y="1861706"/>
                    <a:pt x="1609" y="1860676"/>
                  </a:cubicBezTo>
                  <a:cubicBezTo>
                    <a:pt x="579" y="1859646"/>
                    <a:pt x="0" y="1858249"/>
                    <a:pt x="0" y="1856793"/>
                  </a:cubicBezTo>
                  <a:lnTo>
                    <a:pt x="0" y="5492"/>
                  </a:lnTo>
                  <a:cubicBezTo>
                    <a:pt x="0" y="4036"/>
                    <a:pt x="579" y="2639"/>
                    <a:pt x="1609" y="1609"/>
                  </a:cubicBezTo>
                  <a:cubicBezTo>
                    <a:pt x="2639" y="579"/>
                    <a:pt x="4036" y="0"/>
                    <a:pt x="549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31119" cy="1900385"/>
            </a:xfrm>
            <a:prstGeom prst="rect">
              <a:avLst/>
            </a:prstGeom>
          </p:spPr>
          <p:txBody>
            <a:bodyPr lIns="50800" tIns="50800" rIns="50800" bIns="50800" rtlCol="0" anchor="ctr"/>
            <a:lstStyle/>
            <a:p>
              <a:pPr algn="ctr">
                <a:lnSpc>
                  <a:spcPts val="2034"/>
                </a:lnSpc>
              </a:pPr>
              <a:endParaRPr/>
            </a:p>
          </p:txBody>
        </p:sp>
      </p:grpSp>
      <p:sp>
        <p:nvSpPr>
          <p:cNvPr id="11" name="TextBox 11"/>
          <p:cNvSpPr txBox="1"/>
          <p:nvPr/>
        </p:nvSpPr>
        <p:spPr>
          <a:xfrm>
            <a:off x="2249819" y="3258431"/>
            <a:ext cx="15009481" cy="6553391"/>
          </a:xfrm>
          <a:prstGeom prst="rect">
            <a:avLst/>
          </a:prstGeom>
        </p:spPr>
        <p:txBody>
          <a:bodyPr lIns="0" tIns="0" rIns="0" bIns="0" rtlCol="0" anchor="t">
            <a:spAutoFit/>
          </a:bodyPr>
          <a:lstStyle/>
          <a:p>
            <a:pPr marL="669288" lvl="1" indent="-334644" algn="l">
              <a:lnSpc>
                <a:spcPts val="4742"/>
              </a:lnSpc>
              <a:buFont typeface="Arial"/>
              <a:buChar char="•"/>
            </a:pPr>
            <a:r>
              <a:rPr lang="en-US" sz="3099">
                <a:solidFill>
                  <a:srgbClr val="031D67"/>
                </a:solidFill>
                <a:latin typeface="Poppins"/>
                <a:ea typeface="Poppins"/>
                <a:cs typeface="Poppins"/>
                <a:sym typeface="Poppins"/>
              </a:rPr>
              <a:t>Encourage opportunities to tell the time</a:t>
            </a:r>
          </a:p>
          <a:p>
            <a:pPr algn="l">
              <a:lnSpc>
                <a:spcPts val="4742"/>
              </a:lnSpc>
            </a:pPr>
            <a:endParaRPr lang="en-US" sz="3099">
              <a:solidFill>
                <a:srgbClr val="031D67"/>
              </a:solidFill>
              <a:latin typeface="Poppins"/>
              <a:ea typeface="Poppins"/>
              <a:cs typeface="Poppins"/>
              <a:sym typeface="Poppins"/>
            </a:endParaRPr>
          </a:p>
          <a:p>
            <a:pPr marL="669288" lvl="1" indent="-334644" algn="l">
              <a:lnSpc>
                <a:spcPts val="4742"/>
              </a:lnSpc>
              <a:buFont typeface="Arial"/>
              <a:buChar char="•"/>
            </a:pPr>
            <a:r>
              <a:rPr lang="en-US" sz="3099">
                <a:solidFill>
                  <a:srgbClr val="031D67"/>
                </a:solidFill>
                <a:latin typeface="Poppins"/>
                <a:ea typeface="Poppins"/>
                <a:cs typeface="Poppins"/>
                <a:sym typeface="Poppins"/>
              </a:rPr>
              <a:t>Encourage opportunities for recognising and counting coins.  Finding amounts and calculating change when shopping</a:t>
            </a:r>
          </a:p>
          <a:p>
            <a:pPr algn="l">
              <a:lnSpc>
                <a:spcPts val="4742"/>
              </a:lnSpc>
            </a:pPr>
            <a:endParaRPr lang="en-US" sz="3099">
              <a:solidFill>
                <a:srgbClr val="031D67"/>
              </a:solidFill>
              <a:latin typeface="Poppins"/>
              <a:ea typeface="Poppins"/>
              <a:cs typeface="Poppins"/>
              <a:sym typeface="Poppins"/>
            </a:endParaRPr>
          </a:p>
          <a:p>
            <a:pPr marL="669288" lvl="1" indent="-334644" algn="l">
              <a:lnSpc>
                <a:spcPts val="4742"/>
              </a:lnSpc>
              <a:buFont typeface="Arial"/>
              <a:buChar char="•"/>
            </a:pPr>
            <a:r>
              <a:rPr lang="en-US" sz="3099">
                <a:solidFill>
                  <a:srgbClr val="031D67"/>
                </a:solidFill>
                <a:latin typeface="Poppins"/>
                <a:ea typeface="Poppins"/>
                <a:cs typeface="Poppins"/>
                <a:sym typeface="Poppins"/>
              </a:rPr>
              <a:t>Playing games that involve counting in different amounts forwards and backwards</a:t>
            </a:r>
          </a:p>
          <a:p>
            <a:pPr algn="l">
              <a:lnSpc>
                <a:spcPts val="4742"/>
              </a:lnSpc>
            </a:pPr>
            <a:endParaRPr lang="en-US" sz="3099">
              <a:solidFill>
                <a:srgbClr val="031D67"/>
              </a:solidFill>
              <a:latin typeface="Poppins"/>
              <a:ea typeface="Poppins"/>
              <a:cs typeface="Poppins"/>
              <a:sym typeface="Poppins"/>
            </a:endParaRPr>
          </a:p>
          <a:p>
            <a:pPr marL="669288" lvl="1" indent="-334644" algn="l">
              <a:lnSpc>
                <a:spcPts val="4742"/>
              </a:lnSpc>
              <a:buFont typeface="Arial"/>
              <a:buChar char="•"/>
            </a:pPr>
            <a:r>
              <a:rPr lang="en-US" sz="3099">
                <a:solidFill>
                  <a:srgbClr val="031D67"/>
                </a:solidFill>
                <a:latin typeface="Poppins"/>
                <a:ea typeface="Poppins"/>
                <a:cs typeface="Poppins"/>
                <a:sym typeface="Poppins"/>
              </a:rPr>
              <a:t>Identify, weigh or measure quantities in the kitchen or in recipes.</a:t>
            </a:r>
          </a:p>
          <a:p>
            <a:pPr algn="l">
              <a:lnSpc>
                <a:spcPts val="4742"/>
              </a:lnSpc>
            </a:pPr>
            <a:endParaRPr lang="en-US" sz="3099">
              <a:solidFill>
                <a:srgbClr val="031D67"/>
              </a:solidFill>
              <a:latin typeface="Poppins"/>
              <a:ea typeface="Poppins"/>
              <a:cs typeface="Poppins"/>
              <a:sym typeface="Poppins"/>
            </a:endParaRPr>
          </a:p>
          <a:p>
            <a:pPr algn="l">
              <a:lnSpc>
                <a:spcPts val="4283"/>
              </a:lnSpc>
            </a:pPr>
            <a:r>
              <a:rPr lang="en-US" sz="2799">
                <a:solidFill>
                  <a:srgbClr val="031D67"/>
                </a:solidFill>
                <a:latin typeface="Poppins"/>
                <a:ea typeface="Poppins"/>
                <a:cs typeface="Poppins"/>
                <a:sym typeface="Poppins"/>
              </a:rPr>
              <a:t> </a:t>
            </a:r>
          </a:p>
        </p:txBody>
      </p:sp>
      <p:grpSp>
        <p:nvGrpSpPr>
          <p:cNvPr id="12" name="Group 12"/>
          <p:cNvGrpSpPr/>
          <p:nvPr/>
        </p:nvGrpSpPr>
        <p:grpSpPr>
          <a:xfrm>
            <a:off x="2115088" y="2268963"/>
            <a:ext cx="6735755" cy="941842"/>
            <a:chOff x="0" y="0"/>
            <a:chExt cx="1881465" cy="263080"/>
          </a:xfrm>
        </p:grpSpPr>
        <p:sp>
          <p:nvSpPr>
            <p:cNvPr id="13" name="Freeform 13"/>
            <p:cNvSpPr/>
            <p:nvPr/>
          </p:nvSpPr>
          <p:spPr>
            <a:xfrm>
              <a:off x="0" y="0"/>
              <a:ext cx="1881465" cy="263080"/>
            </a:xfrm>
            <a:custGeom>
              <a:avLst/>
              <a:gdLst/>
              <a:ahLst/>
              <a:cxnLst/>
              <a:rect l="l" t="t" r="r" b="b"/>
              <a:pathLst>
                <a:path w="1881465" h="263080">
                  <a:moveTo>
                    <a:pt x="12643" y="0"/>
                  </a:moveTo>
                  <a:lnTo>
                    <a:pt x="1868822" y="0"/>
                  </a:lnTo>
                  <a:cubicBezTo>
                    <a:pt x="1875805" y="0"/>
                    <a:pt x="1881465" y="5661"/>
                    <a:pt x="1881465" y="12643"/>
                  </a:cubicBezTo>
                  <a:lnTo>
                    <a:pt x="1881465" y="250437"/>
                  </a:lnTo>
                  <a:cubicBezTo>
                    <a:pt x="1881465" y="257420"/>
                    <a:pt x="1875805" y="263080"/>
                    <a:pt x="1868822" y="263080"/>
                  </a:cubicBezTo>
                  <a:lnTo>
                    <a:pt x="12643" y="263080"/>
                  </a:lnTo>
                  <a:cubicBezTo>
                    <a:pt x="5661" y="263080"/>
                    <a:pt x="0" y="257420"/>
                    <a:pt x="0" y="250437"/>
                  </a:cubicBezTo>
                  <a:lnTo>
                    <a:pt x="0" y="12643"/>
                  </a:lnTo>
                  <a:cubicBezTo>
                    <a:pt x="0" y="5661"/>
                    <a:pt x="5661" y="0"/>
                    <a:pt x="12643"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1881465" cy="301180"/>
            </a:xfrm>
            <a:prstGeom prst="rect">
              <a:avLst/>
            </a:prstGeom>
          </p:spPr>
          <p:txBody>
            <a:bodyPr lIns="50800" tIns="50800" rIns="50800" bIns="50800" rtlCol="0" anchor="ctr"/>
            <a:lstStyle/>
            <a:p>
              <a:pPr algn="ctr">
                <a:lnSpc>
                  <a:spcPts val="2034"/>
                </a:lnSpc>
              </a:pPr>
              <a:endParaRPr/>
            </a:p>
          </p:txBody>
        </p:sp>
      </p:grpSp>
      <p:sp>
        <p:nvSpPr>
          <p:cNvPr id="15" name="TextBox 15"/>
          <p:cNvSpPr txBox="1"/>
          <p:nvPr/>
        </p:nvSpPr>
        <p:spPr>
          <a:xfrm>
            <a:off x="2850224" y="2340469"/>
            <a:ext cx="5265483" cy="684530"/>
          </a:xfrm>
          <a:prstGeom prst="rect">
            <a:avLst/>
          </a:prstGeom>
        </p:spPr>
        <p:txBody>
          <a:bodyPr lIns="0" tIns="0" rIns="0" bIns="0" rtlCol="0" anchor="t">
            <a:spAutoFit/>
          </a:bodyPr>
          <a:lstStyle/>
          <a:p>
            <a:pPr algn="ctr">
              <a:lnSpc>
                <a:spcPts val="5320"/>
              </a:lnSpc>
            </a:pPr>
            <a:r>
              <a:rPr lang="en-US" sz="3800" b="1">
                <a:solidFill>
                  <a:srgbClr val="031D67"/>
                </a:solidFill>
                <a:latin typeface="Poppins Bold"/>
                <a:ea typeface="Poppins Bold"/>
                <a:cs typeface="Poppins Bold"/>
                <a:sym typeface="Poppins Bold"/>
              </a:rPr>
              <a:t>How can you help?</a:t>
            </a:r>
          </a:p>
        </p:txBody>
      </p:sp>
      <p:sp>
        <p:nvSpPr>
          <p:cNvPr id="16" name="Freeform 16"/>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Writing</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505660" cy="6667089"/>
            <a:chOff x="0" y="0"/>
            <a:chExt cx="4331119" cy="1862285"/>
          </a:xfrm>
        </p:grpSpPr>
        <p:sp>
          <p:nvSpPr>
            <p:cNvPr id="9" name="Freeform 9"/>
            <p:cNvSpPr/>
            <p:nvPr/>
          </p:nvSpPr>
          <p:spPr>
            <a:xfrm>
              <a:off x="0" y="0"/>
              <a:ext cx="4331119" cy="1862285"/>
            </a:xfrm>
            <a:custGeom>
              <a:avLst/>
              <a:gdLst/>
              <a:ahLst/>
              <a:cxnLst/>
              <a:rect l="l" t="t" r="r" b="b"/>
              <a:pathLst>
                <a:path w="4331119" h="1862285">
                  <a:moveTo>
                    <a:pt x="5492" y="0"/>
                  </a:moveTo>
                  <a:lnTo>
                    <a:pt x="4325627" y="0"/>
                  </a:lnTo>
                  <a:cubicBezTo>
                    <a:pt x="4327084" y="0"/>
                    <a:pt x="4328481" y="579"/>
                    <a:pt x="4329511" y="1609"/>
                  </a:cubicBezTo>
                  <a:cubicBezTo>
                    <a:pt x="4330541" y="2639"/>
                    <a:pt x="4331119" y="4036"/>
                    <a:pt x="4331119" y="5492"/>
                  </a:cubicBezTo>
                  <a:lnTo>
                    <a:pt x="4331119" y="1856793"/>
                  </a:lnTo>
                  <a:cubicBezTo>
                    <a:pt x="4331119" y="1858249"/>
                    <a:pt x="4330541" y="1859646"/>
                    <a:pt x="4329511" y="1860676"/>
                  </a:cubicBezTo>
                  <a:cubicBezTo>
                    <a:pt x="4328481" y="1861706"/>
                    <a:pt x="4327084" y="1862285"/>
                    <a:pt x="4325627" y="1862285"/>
                  </a:cubicBezTo>
                  <a:lnTo>
                    <a:pt x="5492" y="1862285"/>
                  </a:lnTo>
                  <a:cubicBezTo>
                    <a:pt x="4036" y="1862285"/>
                    <a:pt x="2639" y="1861706"/>
                    <a:pt x="1609" y="1860676"/>
                  </a:cubicBezTo>
                  <a:cubicBezTo>
                    <a:pt x="579" y="1859646"/>
                    <a:pt x="0" y="1858249"/>
                    <a:pt x="0" y="1856793"/>
                  </a:cubicBezTo>
                  <a:lnTo>
                    <a:pt x="0" y="5492"/>
                  </a:lnTo>
                  <a:cubicBezTo>
                    <a:pt x="0" y="4036"/>
                    <a:pt x="579" y="2639"/>
                    <a:pt x="1609" y="1609"/>
                  </a:cubicBezTo>
                  <a:cubicBezTo>
                    <a:pt x="2639" y="579"/>
                    <a:pt x="4036" y="0"/>
                    <a:pt x="549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31119" cy="1900385"/>
            </a:xfrm>
            <a:prstGeom prst="rect">
              <a:avLst/>
            </a:prstGeom>
          </p:spPr>
          <p:txBody>
            <a:bodyPr lIns="50800" tIns="50800" rIns="50800" bIns="50800" rtlCol="0" anchor="ctr"/>
            <a:lstStyle/>
            <a:p>
              <a:pPr algn="ctr">
                <a:lnSpc>
                  <a:spcPts val="2034"/>
                </a:lnSpc>
              </a:pPr>
              <a:endParaRPr/>
            </a:p>
          </p:txBody>
        </p:sp>
      </p:grpSp>
      <p:sp>
        <p:nvSpPr>
          <p:cNvPr id="11" name="TextBox 11"/>
          <p:cNvSpPr txBox="1"/>
          <p:nvPr/>
        </p:nvSpPr>
        <p:spPr>
          <a:xfrm>
            <a:off x="2249819" y="3258431"/>
            <a:ext cx="15009481" cy="5953316"/>
          </a:xfrm>
          <a:prstGeom prst="rect">
            <a:avLst/>
          </a:prstGeom>
        </p:spPr>
        <p:txBody>
          <a:bodyPr lIns="0" tIns="0" rIns="0" bIns="0" rtlCol="0" anchor="t">
            <a:spAutoFit/>
          </a:bodyPr>
          <a:lstStyle/>
          <a:p>
            <a:pPr marL="669288" lvl="1" indent="-334644" algn="l">
              <a:lnSpc>
                <a:spcPts val="4742"/>
              </a:lnSpc>
              <a:buFont typeface="Arial"/>
              <a:buChar char="•"/>
            </a:pPr>
            <a:r>
              <a:rPr lang="en-US" sz="3099">
                <a:solidFill>
                  <a:srgbClr val="031D67"/>
                </a:solidFill>
                <a:latin typeface="Poppins"/>
                <a:ea typeface="Poppins"/>
                <a:cs typeface="Poppins"/>
                <a:sym typeface="Poppins"/>
              </a:rPr>
              <a:t>Follow Talk for Writing approach and aim to develop confident and independent writers</a:t>
            </a:r>
          </a:p>
          <a:p>
            <a:pPr algn="l">
              <a:lnSpc>
                <a:spcPts val="4742"/>
              </a:lnSpc>
            </a:pPr>
            <a:endParaRPr lang="en-US" sz="3099">
              <a:solidFill>
                <a:srgbClr val="031D67"/>
              </a:solidFill>
              <a:latin typeface="Poppins"/>
              <a:ea typeface="Poppins"/>
              <a:cs typeface="Poppins"/>
              <a:sym typeface="Poppins"/>
            </a:endParaRPr>
          </a:p>
          <a:p>
            <a:pPr marL="669288" lvl="1" indent="-334644" algn="l">
              <a:lnSpc>
                <a:spcPts val="4742"/>
              </a:lnSpc>
              <a:buFont typeface="Arial"/>
              <a:buChar char="•"/>
            </a:pPr>
            <a:r>
              <a:rPr lang="en-US" sz="3099">
                <a:solidFill>
                  <a:srgbClr val="031D67"/>
                </a:solidFill>
                <a:latin typeface="Poppins"/>
                <a:ea typeface="Poppins"/>
                <a:cs typeface="Poppins"/>
                <a:sym typeface="Poppins"/>
              </a:rPr>
              <a:t>Our texts covered a range of genres including fiction, non fiction and poetry</a:t>
            </a:r>
          </a:p>
          <a:p>
            <a:pPr algn="l">
              <a:lnSpc>
                <a:spcPts val="4742"/>
              </a:lnSpc>
            </a:pPr>
            <a:endParaRPr lang="en-US" sz="3099">
              <a:solidFill>
                <a:srgbClr val="031D67"/>
              </a:solidFill>
              <a:latin typeface="Poppins"/>
              <a:ea typeface="Poppins"/>
              <a:cs typeface="Poppins"/>
              <a:sym typeface="Poppins"/>
            </a:endParaRPr>
          </a:p>
          <a:p>
            <a:pPr marL="669288" lvl="1" indent="-334644" algn="l">
              <a:lnSpc>
                <a:spcPts val="4742"/>
              </a:lnSpc>
              <a:buFont typeface="Arial"/>
              <a:buChar char="•"/>
            </a:pPr>
            <a:r>
              <a:rPr lang="en-US" sz="3099">
                <a:solidFill>
                  <a:srgbClr val="031D67"/>
                </a:solidFill>
                <a:latin typeface="Poppins"/>
                <a:ea typeface="Poppins"/>
                <a:cs typeface="Poppins"/>
                <a:sym typeface="Poppins"/>
              </a:rPr>
              <a:t>Children are taught handwriting in separate daily lessons and SPAG within our English lessons</a:t>
            </a:r>
          </a:p>
          <a:p>
            <a:pPr algn="l">
              <a:lnSpc>
                <a:spcPts val="4742"/>
              </a:lnSpc>
            </a:pPr>
            <a:endParaRPr lang="en-US" sz="3099">
              <a:solidFill>
                <a:srgbClr val="031D67"/>
              </a:solidFill>
              <a:latin typeface="Poppins"/>
              <a:ea typeface="Poppins"/>
              <a:cs typeface="Poppins"/>
              <a:sym typeface="Poppins"/>
            </a:endParaRPr>
          </a:p>
          <a:p>
            <a:pPr algn="l">
              <a:lnSpc>
                <a:spcPts val="4283"/>
              </a:lnSpc>
            </a:pPr>
            <a:r>
              <a:rPr lang="en-US" sz="2799">
                <a:solidFill>
                  <a:srgbClr val="031D67"/>
                </a:solidFill>
                <a:latin typeface="Poppins"/>
                <a:ea typeface="Poppins"/>
                <a:cs typeface="Poppins"/>
                <a:sym typeface="Poppins"/>
              </a:rPr>
              <a:t> </a:t>
            </a:r>
          </a:p>
        </p:txBody>
      </p:sp>
      <p:grpSp>
        <p:nvGrpSpPr>
          <p:cNvPr id="12" name="Group 12"/>
          <p:cNvGrpSpPr/>
          <p:nvPr/>
        </p:nvGrpSpPr>
        <p:grpSpPr>
          <a:xfrm>
            <a:off x="2115088" y="2268963"/>
            <a:ext cx="6735755" cy="941842"/>
            <a:chOff x="0" y="0"/>
            <a:chExt cx="1881465" cy="263080"/>
          </a:xfrm>
        </p:grpSpPr>
        <p:sp>
          <p:nvSpPr>
            <p:cNvPr id="13" name="Freeform 13"/>
            <p:cNvSpPr/>
            <p:nvPr/>
          </p:nvSpPr>
          <p:spPr>
            <a:xfrm>
              <a:off x="0" y="0"/>
              <a:ext cx="1881465" cy="263080"/>
            </a:xfrm>
            <a:custGeom>
              <a:avLst/>
              <a:gdLst/>
              <a:ahLst/>
              <a:cxnLst/>
              <a:rect l="l" t="t" r="r" b="b"/>
              <a:pathLst>
                <a:path w="1881465" h="263080">
                  <a:moveTo>
                    <a:pt x="12643" y="0"/>
                  </a:moveTo>
                  <a:lnTo>
                    <a:pt x="1868822" y="0"/>
                  </a:lnTo>
                  <a:cubicBezTo>
                    <a:pt x="1875805" y="0"/>
                    <a:pt x="1881465" y="5661"/>
                    <a:pt x="1881465" y="12643"/>
                  </a:cubicBezTo>
                  <a:lnTo>
                    <a:pt x="1881465" y="250437"/>
                  </a:lnTo>
                  <a:cubicBezTo>
                    <a:pt x="1881465" y="257420"/>
                    <a:pt x="1875805" y="263080"/>
                    <a:pt x="1868822" y="263080"/>
                  </a:cubicBezTo>
                  <a:lnTo>
                    <a:pt x="12643" y="263080"/>
                  </a:lnTo>
                  <a:cubicBezTo>
                    <a:pt x="5661" y="263080"/>
                    <a:pt x="0" y="257420"/>
                    <a:pt x="0" y="250437"/>
                  </a:cubicBezTo>
                  <a:lnTo>
                    <a:pt x="0" y="12643"/>
                  </a:lnTo>
                  <a:cubicBezTo>
                    <a:pt x="0" y="5661"/>
                    <a:pt x="5661" y="0"/>
                    <a:pt x="12643"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1881465" cy="301180"/>
            </a:xfrm>
            <a:prstGeom prst="rect">
              <a:avLst/>
            </a:prstGeom>
          </p:spPr>
          <p:txBody>
            <a:bodyPr lIns="50800" tIns="50800" rIns="50800" bIns="50800" rtlCol="0" anchor="ctr"/>
            <a:lstStyle/>
            <a:p>
              <a:pPr algn="ctr">
                <a:lnSpc>
                  <a:spcPts val="2034"/>
                </a:lnSpc>
              </a:pPr>
              <a:endParaRPr/>
            </a:p>
          </p:txBody>
        </p:sp>
      </p:grpSp>
      <p:sp>
        <p:nvSpPr>
          <p:cNvPr id="15" name="TextBox 15"/>
          <p:cNvSpPr txBox="1"/>
          <p:nvPr/>
        </p:nvSpPr>
        <p:spPr>
          <a:xfrm>
            <a:off x="2850224" y="2340469"/>
            <a:ext cx="5265483" cy="684530"/>
          </a:xfrm>
          <a:prstGeom prst="rect">
            <a:avLst/>
          </a:prstGeom>
        </p:spPr>
        <p:txBody>
          <a:bodyPr lIns="0" tIns="0" rIns="0" bIns="0" rtlCol="0" anchor="t">
            <a:spAutoFit/>
          </a:bodyPr>
          <a:lstStyle/>
          <a:p>
            <a:pPr algn="ctr">
              <a:lnSpc>
                <a:spcPts val="5320"/>
              </a:lnSpc>
            </a:pPr>
            <a:r>
              <a:rPr lang="en-US" sz="3800" b="1">
                <a:solidFill>
                  <a:srgbClr val="031D67"/>
                </a:solidFill>
                <a:latin typeface="Poppins Bold"/>
                <a:ea typeface="Poppins Bold"/>
                <a:cs typeface="Poppins Bold"/>
                <a:sym typeface="Poppins Bold"/>
              </a:rPr>
              <a:t>Year 1 and Year 2</a:t>
            </a:r>
          </a:p>
        </p:txBody>
      </p:sp>
      <p:sp>
        <p:nvSpPr>
          <p:cNvPr id="16" name="Freeform 16"/>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Writing</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505660" cy="6667089"/>
            <a:chOff x="0" y="0"/>
            <a:chExt cx="4331119" cy="1862285"/>
          </a:xfrm>
        </p:grpSpPr>
        <p:sp>
          <p:nvSpPr>
            <p:cNvPr id="9" name="Freeform 9"/>
            <p:cNvSpPr/>
            <p:nvPr/>
          </p:nvSpPr>
          <p:spPr>
            <a:xfrm>
              <a:off x="0" y="0"/>
              <a:ext cx="4331119" cy="1862285"/>
            </a:xfrm>
            <a:custGeom>
              <a:avLst/>
              <a:gdLst/>
              <a:ahLst/>
              <a:cxnLst/>
              <a:rect l="l" t="t" r="r" b="b"/>
              <a:pathLst>
                <a:path w="4331119" h="1862285">
                  <a:moveTo>
                    <a:pt x="5492" y="0"/>
                  </a:moveTo>
                  <a:lnTo>
                    <a:pt x="4325627" y="0"/>
                  </a:lnTo>
                  <a:cubicBezTo>
                    <a:pt x="4327084" y="0"/>
                    <a:pt x="4328481" y="579"/>
                    <a:pt x="4329511" y="1609"/>
                  </a:cubicBezTo>
                  <a:cubicBezTo>
                    <a:pt x="4330541" y="2639"/>
                    <a:pt x="4331119" y="4036"/>
                    <a:pt x="4331119" y="5492"/>
                  </a:cubicBezTo>
                  <a:lnTo>
                    <a:pt x="4331119" y="1856793"/>
                  </a:lnTo>
                  <a:cubicBezTo>
                    <a:pt x="4331119" y="1858249"/>
                    <a:pt x="4330541" y="1859646"/>
                    <a:pt x="4329511" y="1860676"/>
                  </a:cubicBezTo>
                  <a:cubicBezTo>
                    <a:pt x="4328481" y="1861706"/>
                    <a:pt x="4327084" y="1862285"/>
                    <a:pt x="4325627" y="1862285"/>
                  </a:cubicBezTo>
                  <a:lnTo>
                    <a:pt x="5492" y="1862285"/>
                  </a:lnTo>
                  <a:cubicBezTo>
                    <a:pt x="4036" y="1862285"/>
                    <a:pt x="2639" y="1861706"/>
                    <a:pt x="1609" y="1860676"/>
                  </a:cubicBezTo>
                  <a:cubicBezTo>
                    <a:pt x="579" y="1859646"/>
                    <a:pt x="0" y="1858249"/>
                    <a:pt x="0" y="1856793"/>
                  </a:cubicBezTo>
                  <a:lnTo>
                    <a:pt x="0" y="5492"/>
                  </a:lnTo>
                  <a:cubicBezTo>
                    <a:pt x="0" y="4036"/>
                    <a:pt x="579" y="2639"/>
                    <a:pt x="1609" y="1609"/>
                  </a:cubicBezTo>
                  <a:cubicBezTo>
                    <a:pt x="2639" y="579"/>
                    <a:pt x="4036" y="0"/>
                    <a:pt x="549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31119" cy="1900385"/>
            </a:xfrm>
            <a:prstGeom prst="rect">
              <a:avLst/>
            </a:prstGeom>
          </p:spPr>
          <p:txBody>
            <a:bodyPr lIns="50800" tIns="50800" rIns="50800" bIns="50800" rtlCol="0" anchor="ctr"/>
            <a:lstStyle/>
            <a:p>
              <a:pPr algn="ctr">
                <a:lnSpc>
                  <a:spcPts val="2034"/>
                </a:lnSpc>
              </a:pPr>
              <a:endParaRPr/>
            </a:p>
          </p:txBody>
        </p:sp>
      </p:grpSp>
      <p:sp>
        <p:nvSpPr>
          <p:cNvPr id="11" name="TextBox 11"/>
          <p:cNvSpPr txBox="1"/>
          <p:nvPr/>
        </p:nvSpPr>
        <p:spPr>
          <a:xfrm>
            <a:off x="2249819" y="3258431"/>
            <a:ext cx="15009481" cy="6553391"/>
          </a:xfrm>
          <a:prstGeom prst="rect">
            <a:avLst/>
          </a:prstGeom>
        </p:spPr>
        <p:txBody>
          <a:bodyPr lIns="0" tIns="0" rIns="0" bIns="0" rtlCol="0" anchor="t">
            <a:spAutoFit/>
          </a:bodyPr>
          <a:lstStyle/>
          <a:p>
            <a:pPr marL="669288" lvl="1" indent="-334644" algn="l">
              <a:lnSpc>
                <a:spcPts val="4742"/>
              </a:lnSpc>
              <a:buFont typeface="Arial"/>
              <a:buChar char="•"/>
            </a:pPr>
            <a:r>
              <a:rPr lang="en-US" sz="3099">
                <a:solidFill>
                  <a:srgbClr val="031D67"/>
                </a:solidFill>
                <a:latin typeface="Poppins"/>
                <a:ea typeface="Poppins"/>
                <a:cs typeface="Poppins"/>
                <a:sym typeface="Poppins"/>
              </a:rPr>
              <a:t>Practise our common exception words.  We regularly assess the spelling and will send home words that your children need to practise</a:t>
            </a:r>
          </a:p>
          <a:p>
            <a:pPr marL="669288" lvl="1" indent="-334644" algn="l">
              <a:lnSpc>
                <a:spcPts val="4742"/>
              </a:lnSpc>
              <a:buFont typeface="Arial"/>
              <a:buChar char="•"/>
            </a:pPr>
            <a:r>
              <a:rPr lang="en-US" sz="3099">
                <a:solidFill>
                  <a:srgbClr val="031D67"/>
                </a:solidFill>
                <a:latin typeface="Poppins"/>
                <a:ea typeface="Poppins"/>
                <a:cs typeface="Poppins"/>
                <a:sym typeface="Poppins"/>
              </a:rPr>
              <a:t>Encouraging opportunities to practise writing - birthday cards, shopping lists, letters to family, stories or poems. Ask your child to check their spelling and punctuation.</a:t>
            </a:r>
          </a:p>
          <a:p>
            <a:pPr marL="669288" lvl="1" indent="-334644" algn="l">
              <a:lnSpc>
                <a:spcPts val="4742"/>
              </a:lnSpc>
              <a:buFont typeface="Arial"/>
              <a:buChar char="•"/>
            </a:pPr>
            <a:r>
              <a:rPr lang="en-US" sz="3099">
                <a:solidFill>
                  <a:srgbClr val="031D67"/>
                </a:solidFill>
                <a:latin typeface="Poppins"/>
                <a:ea typeface="Poppins"/>
                <a:cs typeface="Poppins"/>
                <a:sym typeface="Poppins"/>
              </a:rPr>
              <a:t>Encourage the use of a dictionary to check spellings.</a:t>
            </a:r>
          </a:p>
          <a:p>
            <a:pPr marL="669288" lvl="1" indent="-334644" algn="l">
              <a:lnSpc>
                <a:spcPts val="4742"/>
              </a:lnSpc>
              <a:buFont typeface="Arial"/>
              <a:buChar char="•"/>
            </a:pPr>
            <a:r>
              <a:rPr lang="en-US" sz="3099">
                <a:solidFill>
                  <a:srgbClr val="031D67"/>
                </a:solidFill>
                <a:latin typeface="Poppins"/>
                <a:ea typeface="Poppins"/>
                <a:cs typeface="Poppins"/>
                <a:sym typeface="Poppins"/>
              </a:rPr>
              <a:t>Remembering that good readers become good writers! Identify good writing features when reading (eg vocabulary, punctutation, sentence structure and punctuation).</a:t>
            </a:r>
          </a:p>
          <a:p>
            <a:pPr marL="1338576" lvl="2" indent="-446192" algn="l">
              <a:lnSpc>
                <a:spcPts val="4742"/>
              </a:lnSpc>
              <a:buFont typeface="Arial"/>
              <a:buChar char="⚬"/>
            </a:pPr>
            <a:endParaRPr lang="en-US" sz="3099">
              <a:solidFill>
                <a:srgbClr val="031D67"/>
              </a:solidFill>
              <a:latin typeface="Poppins"/>
              <a:ea typeface="Poppins"/>
              <a:cs typeface="Poppins"/>
              <a:sym typeface="Poppins"/>
            </a:endParaRPr>
          </a:p>
          <a:p>
            <a:pPr algn="l">
              <a:lnSpc>
                <a:spcPts val="4283"/>
              </a:lnSpc>
            </a:pPr>
            <a:r>
              <a:rPr lang="en-US" sz="2799">
                <a:solidFill>
                  <a:srgbClr val="031D67"/>
                </a:solidFill>
                <a:latin typeface="Poppins"/>
                <a:ea typeface="Poppins"/>
                <a:cs typeface="Poppins"/>
                <a:sym typeface="Poppins"/>
              </a:rPr>
              <a:t> </a:t>
            </a:r>
          </a:p>
        </p:txBody>
      </p:sp>
      <p:grpSp>
        <p:nvGrpSpPr>
          <p:cNvPr id="12" name="Group 12"/>
          <p:cNvGrpSpPr/>
          <p:nvPr/>
        </p:nvGrpSpPr>
        <p:grpSpPr>
          <a:xfrm>
            <a:off x="2115088" y="2268963"/>
            <a:ext cx="6735755" cy="941842"/>
            <a:chOff x="0" y="0"/>
            <a:chExt cx="1881465" cy="263080"/>
          </a:xfrm>
        </p:grpSpPr>
        <p:sp>
          <p:nvSpPr>
            <p:cNvPr id="13" name="Freeform 13"/>
            <p:cNvSpPr/>
            <p:nvPr/>
          </p:nvSpPr>
          <p:spPr>
            <a:xfrm>
              <a:off x="0" y="0"/>
              <a:ext cx="1881465" cy="263080"/>
            </a:xfrm>
            <a:custGeom>
              <a:avLst/>
              <a:gdLst/>
              <a:ahLst/>
              <a:cxnLst/>
              <a:rect l="l" t="t" r="r" b="b"/>
              <a:pathLst>
                <a:path w="1881465" h="263080">
                  <a:moveTo>
                    <a:pt x="12643" y="0"/>
                  </a:moveTo>
                  <a:lnTo>
                    <a:pt x="1868822" y="0"/>
                  </a:lnTo>
                  <a:cubicBezTo>
                    <a:pt x="1875805" y="0"/>
                    <a:pt x="1881465" y="5661"/>
                    <a:pt x="1881465" y="12643"/>
                  </a:cubicBezTo>
                  <a:lnTo>
                    <a:pt x="1881465" y="250437"/>
                  </a:lnTo>
                  <a:cubicBezTo>
                    <a:pt x="1881465" y="257420"/>
                    <a:pt x="1875805" y="263080"/>
                    <a:pt x="1868822" y="263080"/>
                  </a:cubicBezTo>
                  <a:lnTo>
                    <a:pt x="12643" y="263080"/>
                  </a:lnTo>
                  <a:cubicBezTo>
                    <a:pt x="5661" y="263080"/>
                    <a:pt x="0" y="257420"/>
                    <a:pt x="0" y="250437"/>
                  </a:cubicBezTo>
                  <a:lnTo>
                    <a:pt x="0" y="12643"/>
                  </a:lnTo>
                  <a:cubicBezTo>
                    <a:pt x="0" y="5661"/>
                    <a:pt x="5661" y="0"/>
                    <a:pt x="12643"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1881465" cy="301180"/>
            </a:xfrm>
            <a:prstGeom prst="rect">
              <a:avLst/>
            </a:prstGeom>
          </p:spPr>
          <p:txBody>
            <a:bodyPr lIns="50800" tIns="50800" rIns="50800" bIns="50800" rtlCol="0" anchor="ctr"/>
            <a:lstStyle/>
            <a:p>
              <a:pPr algn="ctr">
                <a:lnSpc>
                  <a:spcPts val="2034"/>
                </a:lnSpc>
              </a:pPr>
              <a:endParaRPr/>
            </a:p>
          </p:txBody>
        </p:sp>
      </p:grpSp>
      <p:sp>
        <p:nvSpPr>
          <p:cNvPr id="15" name="TextBox 15"/>
          <p:cNvSpPr txBox="1"/>
          <p:nvPr/>
        </p:nvSpPr>
        <p:spPr>
          <a:xfrm>
            <a:off x="2850224" y="2340469"/>
            <a:ext cx="5265483" cy="684530"/>
          </a:xfrm>
          <a:prstGeom prst="rect">
            <a:avLst/>
          </a:prstGeom>
        </p:spPr>
        <p:txBody>
          <a:bodyPr lIns="0" tIns="0" rIns="0" bIns="0" rtlCol="0" anchor="t">
            <a:spAutoFit/>
          </a:bodyPr>
          <a:lstStyle/>
          <a:p>
            <a:pPr algn="ctr">
              <a:lnSpc>
                <a:spcPts val="5320"/>
              </a:lnSpc>
            </a:pPr>
            <a:r>
              <a:rPr lang="en-US" sz="3800" b="1">
                <a:solidFill>
                  <a:srgbClr val="031D67"/>
                </a:solidFill>
                <a:latin typeface="Poppins Bold"/>
                <a:ea typeface="Poppins Bold"/>
                <a:cs typeface="Poppins Bold"/>
                <a:sym typeface="Poppins Bold"/>
              </a:rPr>
              <a:t>How can you help?</a:t>
            </a:r>
          </a:p>
        </p:txBody>
      </p:sp>
      <p:sp>
        <p:nvSpPr>
          <p:cNvPr id="16" name="Freeform 16"/>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Freeform 6"/>
          <p:cNvSpPr/>
          <p:nvPr/>
        </p:nvSpPr>
        <p:spPr>
          <a:xfrm rot="-5400000">
            <a:off x="12661132" y="5349712"/>
            <a:ext cx="7983390" cy="3522671"/>
          </a:xfrm>
          <a:custGeom>
            <a:avLst/>
            <a:gdLst/>
            <a:ahLst/>
            <a:cxnLst/>
            <a:rect l="l" t="t" r="r" b="b"/>
            <a:pathLst>
              <a:path w="7983390" h="3522671">
                <a:moveTo>
                  <a:pt x="0" y="0"/>
                </a:moveTo>
                <a:lnTo>
                  <a:pt x="7983390" y="0"/>
                </a:lnTo>
                <a:lnTo>
                  <a:pt x="7983390" y="3522671"/>
                </a:lnTo>
                <a:lnTo>
                  <a:pt x="0" y="3522671"/>
                </a:lnTo>
                <a:lnTo>
                  <a:pt x="0" y="0"/>
                </a:lnTo>
                <a:close/>
              </a:path>
            </a:pathLst>
          </a:custGeom>
          <a:blipFill>
            <a:blip r:embed="rId3"/>
            <a:stretch>
              <a:fillRect/>
            </a:stretch>
          </a:blipFill>
        </p:spPr>
      </p:sp>
      <p:sp>
        <p:nvSpPr>
          <p:cNvPr id="7" name="Freeform 7"/>
          <p:cNvSpPr/>
          <p:nvPr/>
        </p:nvSpPr>
        <p:spPr>
          <a:xfrm rot="-5400000" flipH="1" flipV="1">
            <a:off x="-2498319" y="1274696"/>
            <a:ext cx="7983390" cy="3522671"/>
          </a:xfrm>
          <a:custGeom>
            <a:avLst/>
            <a:gdLst/>
            <a:ahLst/>
            <a:cxnLst/>
            <a:rect l="l" t="t" r="r" b="b"/>
            <a:pathLst>
              <a:path w="7983390" h="3522671">
                <a:moveTo>
                  <a:pt x="7983390" y="3522671"/>
                </a:moveTo>
                <a:lnTo>
                  <a:pt x="0" y="3522671"/>
                </a:lnTo>
                <a:lnTo>
                  <a:pt x="0" y="0"/>
                </a:lnTo>
                <a:lnTo>
                  <a:pt x="7983390" y="0"/>
                </a:lnTo>
                <a:lnTo>
                  <a:pt x="7983390" y="3522671"/>
                </a:lnTo>
                <a:close/>
              </a:path>
            </a:pathLst>
          </a:custGeom>
          <a:blipFill>
            <a:blip r:embed="rId3"/>
            <a:stretch>
              <a:fillRect/>
            </a:stretch>
          </a:blipFill>
        </p:spPr>
      </p:sp>
      <p:sp>
        <p:nvSpPr>
          <p:cNvPr id="8" name="Freeform 8"/>
          <p:cNvSpPr/>
          <p:nvPr/>
        </p:nvSpPr>
        <p:spPr>
          <a:xfrm>
            <a:off x="1493376" y="9258300"/>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4"/>
            <a:stretch>
              <a:fillRect/>
            </a:stretch>
          </a:blipFill>
        </p:spPr>
      </p:sp>
      <p:sp>
        <p:nvSpPr>
          <p:cNvPr id="9" name="Freeform 9"/>
          <p:cNvSpPr/>
          <p:nvPr/>
        </p:nvSpPr>
        <p:spPr>
          <a:xfrm>
            <a:off x="15529733" y="765678"/>
            <a:ext cx="773565" cy="750358"/>
          </a:xfrm>
          <a:custGeom>
            <a:avLst/>
            <a:gdLst/>
            <a:ahLst/>
            <a:cxnLst/>
            <a:rect l="l" t="t" r="r" b="b"/>
            <a:pathLst>
              <a:path w="773565" h="750358">
                <a:moveTo>
                  <a:pt x="0" y="0"/>
                </a:moveTo>
                <a:lnTo>
                  <a:pt x="773564" y="0"/>
                </a:lnTo>
                <a:lnTo>
                  <a:pt x="773564" y="750358"/>
                </a:lnTo>
                <a:lnTo>
                  <a:pt x="0" y="750358"/>
                </a:lnTo>
                <a:lnTo>
                  <a:pt x="0" y="0"/>
                </a:lnTo>
                <a:close/>
              </a:path>
            </a:pathLst>
          </a:custGeom>
          <a:blipFill>
            <a:blip r:embed="rId4"/>
            <a:stretch>
              <a:fillRect/>
            </a:stretch>
          </a:blipFill>
        </p:spPr>
      </p:sp>
      <p:sp>
        <p:nvSpPr>
          <p:cNvPr id="10" name="Freeform 10"/>
          <p:cNvSpPr/>
          <p:nvPr/>
        </p:nvSpPr>
        <p:spPr>
          <a:xfrm>
            <a:off x="16872518" y="1702622"/>
            <a:ext cx="581208" cy="563772"/>
          </a:xfrm>
          <a:custGeom>
            <a:avLst/>
            <a:gdLst/>
            <a:ahLst/>
            <a:cxnLst/>
            <a:rect l="l" t="t" r="r" b="b"/>
            <a:pathLst>
              <a:path w="581208" h="563772">
                <a:moveTo>
                  <a:pt x="0" y="0"/>
                </a:moveTo>
                <a:lnTo>
                  <a:pt x="581208" y="0"/>
                </a:lnTo>
                <a:lnTo>
                  <a:pt x="581208" y="563772"/>
                </a:lnTo>
                <a:lnTo>
                  <a:pt x="0" y="563772"/>
                </a:lnTo>
                <a:lnTo>
                  <a:pt x="0" y="0"/>
                </a:lnTo>
                <a:close/>
              </a:path>
            </a:pathLst>
          </a:custGeom>
          <a:blipFill>
            <a:blip r:embed="rId4"/>
            <a:stretch>
              <a:fillRect/>
            </a:stretch>
          </a:blipFill>
        </p:spPr>
      </p:sp>
      <p:sp>
        <p:nvSpPr>
          <p:cNvPr id="11" name="Freeform 11"/>
          <p:cNvSpPr/>
          <p:nvPr/>
        </p:nvSpPr>
        <p:spPr>
          <a:xfrm>
            <a:off x="705713" y="8094932"/>
            <a:ext cx="581208" cy="563772"/>
          </a:xfrm>
          <a:custGeom>
            <a:avLst/>
            <a:gdLst/>
            <a:ahLst/>
            <a:cxnLst/>
            <a:rect l="l" t="t" r="r" b="b"/>
            <a:pathLst>
              <a:path w="581208" h="563772">
                <a:moveTo>
                  <a:pt x="0" y="0"/>
                </a:moveTo>
                <a:lnTo>
                  <a:pt x="581208" y="0"/>
                </a:lnTo>
                <a:lnTo>
                  <a:pt x="581208" y="563772"/>
                </a:lnTo>
                <a:lnTo>
                  <a:pt x="0" y="563772"/>
                </a:lnTo>
                <a:lnTo>
                  <a:pt x="0" y="0"/>
                </a:lnTo>
                <a:close/>
              </a:path>
            </a:pathLst>
          </a:custGeom>
          <a:blipFill>
            <a:blip r:embed="rId4"/>
            <a:stretch>
              <a:fillRect/>
            </a:stretch>
          </a:blipFill>
        </p:spPr>
      </p:sp>
      <p:grpSp>
        <p:nvGrpSpPr>
          <p:cNvPr id="12" name="Group 12"/>
          <p:cNvGrpSpPr/>
          <p:nvPr/>
        </p:nvGrpSpPr>
        <p:grpSpPr>
          <a:xfrm>
            <a:off x="705713" y="2240268"/>
            <a:ext cx="8208651" cy="7768390"/>
            <a:chOff x="0" y="0"/>
            <a:chExt cx="3002807" cy="2841755"/>
          </a:xfrm>
        </p:grpSpPr>
        <p:sp>
          <p:nvSpPr>
            <p:cNvPr id="13" name="Freeform 13"/>
            <p:cNvSpPr/>
            <p:nvPr/>
          </p:nvSpPr>
          <p:spPr>
            <a:xfrm>
              <a:off x="0" y="0"/>
              <a:ext cx="3002806" cy="2841755"/>
            </a:xfrm>
            <a:custGeom>
              <a:avLst/>
              <a:gdLst/>
              <a:ahLst/>
              <a:cxnLst/>
              <a:rect l="l" t="t" r="r" b="b"/>
              <a:pathLst>
                <a:path w="3002806" h="2841755">
                  <a:moveTo>
                    <a:pt x="10375" y="0"/>
                  </a:moveTo>
                  <a:lnTo>
                    <a:pt x="2992432" y="0"/>
                  </a:lnTo>
                  <a:cubicBezTo>
                    <a:pt x="2995183" y="0"/>
                    <a:pt x="2997822" y="1093"/>
                    <a:pt x="2999768" y="3039"/>
                  </a:cubicBezTo>
                  <a:cubicBezTo>
                    <a:pt x="3001713" y="4984"/>
                    <a:pt x="3002806" y="7623"/>
                    <a:pt x="3002806" y="10375"/>
                  </a:cubicBezTo>
                  <a:lnTo>
                    <a:pt x="3002806" y="2831380"/>
                  </a:lnTo>
                  <a:cubicBezTo>
                    <a:pt x="3002806" y="2837110"/>
                    <a:pt x="2998162" y="2841755"/>
                    <a:pt x="2992432" y="2841755"/>
                  </a:cubicBezTo>
                  <a:lnTo>
                    <a:pt x="10375" y="2841755"/>
                  </a:lnTo>
                  <a:cubicBezTo>
                    <a:pt x="4645" y="2841755"/>
                    <a:pt x="0" y="2837110"/>
                    <a:pt x="0" y="2831380"/>
                  </a:cubicBezTo>
                  <a:lnTo>
                    <a:pt x="0" y="10375"/>
                  </a:lnTo>
                  <a:cubicBezTo>
                    <a:pt x="0" y="7623"/>
                    <a:pt x="1093" y="4984"/>
                    <a:pt x="3039" y="3039"/>
                  </a:cubicBezTo>
                  <a:cubicBezTo>
                    <a:pt x="4984" y="1093"/>
                    <a:pt x="7623" y="0"/>
                    <a:pt x="10375"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3002807" cy="2879855"/>
            </a:xfrm>
            <a:prstGeom prst="rect">
              <a:avLst/>
            </a:prstGeom>
          </p:spPr>
          <p:txBody>
            <a:bodyPr lIns="51955" tIns="51955" rIns="51955" bIns="51955" rtlCol="0" anchor="ctr"/>
            <a:lstStyle/>
            <a:p>
              <a:pPr algn="ctr">
                <a:lnSpc>
                  <a:spcPts val="1457"/>
                </a:lnSpc>
              </a:pPr>
              <a:endParaRPr/>
            </a:p>
          </p:txBody>
        </p:sp>
      </p:grpSp>
      <p:sp>
        <p:nvSpPr>
          <p:cNvPr id="15" name="Freeform 15"/>
          <p:cNvSpPr/>
          <p:nvPr/>
        </p:nvSpPr>
        <p:spPr>
          <a:xfrm>
            <a:off x="9341058" y="2540071"/>
            <a:ext cx="9073105" cy="4572025"/>
          </a:xfrm>
          <a:custGeom>
            <a:avLst/>
            <a:gdLst/>
            <a:ahLst/>
            <a:cxnLst/>
            <a:rect l="l" t="t" r="r" b="b"/>
            <a:pathLst>
              <a:path w="9073105" h="4572025">
                <a:moveTo>
                  <a:pt x="0" y="0"/>
                </a:moveTo>
                <a:lnTo>
                  <a:pt x="9073104" y="0"/>
                </a:lnTo>
                <a:lnTo>
                  <a:pt x="9073104" y="4572024"/>
                </a:lnTo>
                <a:lnTo>
                  <a:pt x="0" y="4572024"/>
                </a:lnTo>
                <a:lnTo>
                  <a:pt x="0" y="0"/>
                </a:lnTo>
                <a:close/>
              </a:path>
            </a:pathLst>
          </a:custGeom>
          <a:blipFill>
            <a:blip r:embed="rId5"/>
            <a:stretch>
              <a:fillRect/>
            </a:stretch>
          </a:blipFill>
        </p:spPr>
      </p:sp>
      <p:sp>
        <p:nvSpPr>
          <p:cNvPr id="16" name="TextBox 16"/>
          <p:cNvSpPr txBox="1"/>
          <p:nvPr/>
        </p:nvSpPr>
        <p:spPr>
          <a:xfrm>
            <a:off x="2714539" y="1000125"/>
            <a:ext cx="12858923"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Reading</a:t>
            </a:r>
          </a:p>
        </p:txBody>
      </p:sp>
      <p:sp>
        <p:nvSpPr>
          <p:cNvPr id="17" name="TextBox 17"/>
          <p:cNvSpPr txBox="1"/>
          <p:nvPr/>
        </p:nvSpPr>
        <p:spPr>
          <a:xfrm>
            <a:off x="1028700" y="2347595"/>
            <a:ext cx="7634436" cy="7939405"/>
          </a:xfrm>
          <a:prstGeom prst="rect">
            <a:avLst/>
          </a:prstGeom>
        </p:spPr>
        <p:txBody>
          <a:bodyPr lIns="0" tIns="0" rIns="0" bIns="0" rtlCol="0" anchor="t">
            <a:spAutoFit/>
          </a:bodyPr>
          <a:lstStyle/>
          <a:p>
            <a:pPr algn="l">
              <a:lnSpc>
                <a:spcPts val="3919"/>
              </a:lnSpc>
            </a:pPr>
            <a:r>
              <a:rPr lang="en-US" sz="2799" dirty="0">
                <a:solidFill>
                  <a:srgbClr val="031D67"/>
                </a:solidFill>
                <a:latin typeface="Poppins"/>
                <a:ea typeface="Poppins"/>
                <a:cs typeface="Poppins"/>
                <a:sym typeface="Poppins"/>
              </a:rPr>
              <a:t>We have a phonetically decodable reading scheme.</a:t>
            </a:r>
          </a:p>
          <a:p>
            <a:pPr algn="l">
              <a:lnSpc>
                <a:spcPts val="3919"/>
              </a:lnSpc>
            </a:pPr>
            <a:endParaRPr lang="en-US" sz="2799" dirty="0">
              <a:solidFill>
                <a:srgbClr val="031D67"/>
              </a:solidFill>
              <a:latin typeface="Poppins"/>
              <a:ea typeface="Poppins"/>
              <a:cs typeface="Poppins"/>
              <a:sym typeface="Poppins"/>
            </a:endParaRPr>
          </a:p>
          <a:p>
            <a:pPr algn="l">
              <a:lnSpc>
                <a:spcPts val="3919"/>
              </a:lnSpc>
            </a:pPr>
            <a:r>
              <a:rPr lang="en-US" sz="2799" dirty="0">
                <a:solidFill>
                  <a:srgbClr val="031D67"/>
                </a:solidFill>
                <a:latin typeface="Poppins"/>
                <a:ea typeface="Poppins"/>
                <a:cs typeface="Poppins"/>
                <a:sym typeface="Poppins"/>
              </a:rPr>
              <a:t>Inside the front cover you will find:</a:t>
            </a:r>
          </a:p>
          <a:p>
            <a:pPr marL="604518" lvl="1" indent="-302259" algn="l">
              <a:lnSpc>
                <a:spcPts val="3919"/>
              </a:lnSpc>
              <a:buFont typeface="Arial"/>
              <a:buChar char="•"/>
            </a:pPr>
            <a:r>
              <a:rPr lang="en-US" sz="2799" dirty="0">
                <a:solidFill>
                  <a:srgbClr val="031D67"/>
                </a:solidFill>
                <a:latin typeface="Poppins"/>
                <a:ea typeface="Poppins"/>
                <a:cs typeface="Poppins"/>
                <a:sym typeface="Poppins"/>
              </a:rPr>
              <a:t>Phonemes to </a:t>
            </a:r>
            <a:r>
              <a:rPr lang="en-US" sz="2799" dirty="0" err="1">
                <a:solidFill>
                  <a:srgbClr val="031D67"/>
                </a:solidFill>
                <a:latin typeface="Poppins"/>
                <a:ea typeface="Poppins"/>
                <a:cs typeface="Poppins"/>
                <a:sym typeface="Poppins"/>
              </a:rPr>
              <a:t>practise</a:t>
            </a:r>
            <a:endParaRPr lang="en-US" sz="2799" dirty="0">
              <a:solidFill>
                <a:srgbClr val="031D67"/>
              </a:solidFill>
              <a:latin typeface="Poppins"/>
              <a:ea typeface="Poppins"/>
              <a:cs typeface="Poppins"/>
              <a:sym typeface="Poppins"/>
            </a:endParaRPr>
          </a:p>
          <a:p>
            <a:pPr marL="604518" lvl="1" indent="-302259" algn="l">
              <a:lnSpc>
                <a:spcPts val="3919"/>
              </a:lnSpc>
              <a:buFont typeface="Arial"/>
              <a:buChar char="•"/>
            </a:pPr>
            <a:r>
              <a:rPr lang="en-US" sz="2799" dirty="0">
                <a:solidFill>
                  <a:srgbClr val="031D67"/>
                </a:solidFill>
                <a:latin typeface="Poppins"/>
                <a:ea typeface="Poppins"/>
                <a:cs typeface="Poppins"/>
                <a:sym typeface="Poppins"/>
              </a:rPr>
              <a:t>Words to blend together</a:t>
            </a:r>
          </a:p>
          <a:p>
            <a:pPr marL="604518" lvl="1" indent="-302259" algn="l">
              <a:lnSpc>
                <a:spcPts val="3919"/>
              </a:lnSpc>
              <a:buFont typeface="Arial"/>
              <a:buChar char="•"/>
            </a:pPr>
            <a:r>
              <a:rPr lang="en-US" sz="2799" dirty="0">
                <a:solidFill>
                  <a:srgbClr val="031D67"/>
                </a:solidFill>
                <a:latin typeface="Poppins"/>
                <a:ea typeface="Poppins"/>
                <a:cs typeface="Poppins"/>
                <a:sym typeface="Poppins"/>
              </a:rPr>
              <a:t>Common exception words to </a:t>
            </a:r>
            <a:r>
              <a:rPr lang="en-US" sz="2799" dirty="0" err="1">
                <a:solidFill>
                  <a:srgbClr val="031D67"/>
                </a:solidFill>
                <a:latin typeface="Poppins"/>
                <a:ea typeface="Poppins"/>
                <a:cs typeface="Poppins"/>
                <a:sym typeface="Poppins"/>
              </a:rPr>
              <a:t>practise</a:t>
            </a:r>
            <a:endParaRPr lang="en-US" sz="2799" dirty="0">
              <a:solidFill>
                <a:srgbClr val="031D67"/>
              </a:solidFill>
              <a:latin typeface="Poppins"/>
              <a:ea typeface="Poppins"/>
              <a:cs typeface="Poppins"/>
              <a:sym typeface="Poppins"/>
            </a:endParaRPr>
          </a:p>
          <a:p>
            <a:pPr marL="604518" lvl="1" indent="-302259" algn="l">
              <a:lnSpc>
                <a:spcPts val="3919"/>
              </a:lnSpc>
              <a:buFont typeface="Arial"/>
              <a:buChar char="•"/>
            </a:pPr>
            <a:r>
              <a:rPr lang="en-US" sz="2799" dirty="0">
                <a:solidFill>
                  <a:srgbClr val="031D67"/>
                </a:solidFill>
                <a:latin typeface="Poppins"/>
                <a:ea typeface="Poppins"/>
                <a:cs typeface="Poppins"/>
                <a:sym typeface="Poppins"/>
              </a:rPr>
              <a:t>Words that you can discuss with your child.</a:t>
            </a:r>
          </a:p>
          <a:p>
            <a:pPr algn="l">
              <a:lnSpc>
                <a:spcPts val="3919"/>
              </a:lnSpc>
            </a:pPr>
            <a:endParaRPr lang="en-US" sz="2799" dirty="0">
              <a:solidFill>
                <a:srgbClr val="031D67"/>
              </a:solidFill>
              <a:latin typeface="Poppins"/>
              <a:ea typeface="Poppins"/>
              <a:cs typeface="Poppins"/>
              <a:sym typeface="Poppins"/>
            </a:endParaRPr>
          </a:p>
          <a:p>
            <a:pPr algn="l">
              <a:lnSpc>
                <a:spcPts val="3919"/>
              </a:lnSpc>
            </a:pPr>
            <a:r>
              <a:rPr lang="en-US" sz="2799" dirty="0">
                <a:solidFill>
                  <a:srgbClr val="031D67"/>
                </a:solidFill>
                <a:latin typeface="Poppins"/>
                <a:ea typeface="Poppins"/>
                <a:cs typeface="Poppins"/>
                <a:sym typeface="Poppins"/>
              </a:rPr>
              <a:t>Inside the back cover you will find:</a:t>
            </a:r>
          </a:p>
          <a:p>
            <a:pPr marL="604518" lvl="1" indent="-302259" algn="l">
              <a:lnSpc>
                <a:spcPts val="3919"/>
              </a:lnSpc>
              <a:buFont typeface="Arial"/>
              <a:buChar char="•"/>
            </a:pPr>
            <a:r>
              <a:rPr lang="en-US" sz="2799" dirty="0">
                <a:solidFill>
                  <a:srgbClr val="031D67"/>
                </a:solidFill>
                <a:latin typeface="Poppins"/>
                <a:ea typeface="Poppins"/>
                <a:cs typeface="Poppins"/>
                <a:sym typeface="Poppins"/>
              </a:rPr>
              <a:t>Vocabulary to </a:t>
            </a:r>
            <a:r>
              <a:rPr lang="en-US" sz="2799" dirty="0" err="1">
                <a:solidFill>
                  <a:srgbClr val="031D67"/>
                </a:solidFill>
                <a:latin typeface="Poppins"/>
                <a:ea typeface="Poppins"/>
                <a:cs typeface="Poppins"/>
                <a:sym typeface="Poppins"/>
              </a:rPr>
              <a:t>practise</a:t>
            </a:r>
            <a:endParaRPr lang="en-US" sz="2799" dirty="0">
              <a:solidFill>
                <a:srgbClr val="031D67"/>
              </a:solidFill>
              <a:latin typeface="Poppins"/>
              <a:ea typeface="Poppins"/>
              <a:cs typeface="Poppins"/>
              <a:sym typeface="Poppins"/>
            </a:endParaRPr>
          </a:p>
          <a:p>
            <a:pPr marL="604518" lvl="1" indent="-302259" algn="l">
              <a:lnSpc>
                <a:spcPts val="3919"/>
              </a:lnSpc>
              <a:buFont typeface="Arial"/>
              <a:buChar char="•"/>
            </a:pPr>
            <a:r>
              <a:rPr lang="en-US" sz="2799" dirty="0">
                <a:solidFill>
                  <a:srgbClr val="031D67"/>
                </a:solidFill>
                <a:latin typeface="Poppins"/>
                <a:ea typeface="Poppins"/>
                <a:cs typeface="Poppins"/>
                <a:sym typeface="Poppins"/>
              </a:rPr>
              <a:t>Comprehension questions to ask</a:t>
            </a:r>
          </a:p>
          <a:p>
            <a:pPr algn="l">
              <a:lnSpc>
                <a:spcPts val="3919"/>
              </a:lnSpc>
            </a:pPr>
            <a:r>
              <a:rPr lang="en-US" sz="2799" dirty="0">
                <a:solidFill>
                  <a:srgbClr val="031D67"/>
                </a:solidFill>
                <a:latin typeface="Poppins"/>
                <a:ea typeface="Poppins"/>
                <a:cs typeface="Poppins"/>
                <a:sym typeface="Poppins"/>
              </a:rPr>
              <a:t>Books go up to Phase 5 then children move onto fluency chapter books.</a:t>
            </a:r>
          </a:p>
          <a:p>
            <a:pPr algn="l">
              <a:lnSpc>
                <a:spcPts val="3919"/>
              </a:lnSpc>
            </a:pPr>
            <a:endParaRPr lang="en-US" sz="2799" dirty="0">
              <a:solidFill>
                <a:srgbClr val="031D67"/>
              </a:solidFill>
              <a:latin typeface="Poppins"/>
              <a:ea typeface="Poppins"/>
              <a:cs typeface="Poppins"/>
              <a:sym typeface="Poppin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Reading</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505660" cy="6667089"/>
            <a:chOff x="0" y="0"/>
            <a:chExt cx="4331119" cy="1862285"/>
          </a:xfrm>
        </p:grpSpPr>
        <p:sp>
          <p:nvSpPr>
            <p:cNvPr id="9" name="Freeform 9"/>
            <p:cNvSpPr/>
            <p:nvPr/>
          </p:nvSpPr>
          <p:spPr>
            <a:xfrm>
              <a:off x="0" y="0"/>
              <a:ext cx="4331119" cy="1862285"/>
            </a:xfrm>
            <a:custGeom>
              <a:avLst/>
              <a:gdLst/>
              <a:ahLst/>
              <a:cxnLst/>
              <a:rect l="l" t="t" r="r" b="b"/>
              <a:pathLst>
                <a:path w="4331119" h="1862285">
                  <a:moveTo>
                    <a:pt x="5492" y="0"/>
                  </a:moveTo>
                  <a:lnTo>
                    <a:pt x="4325627" y="0"/>
                  </a:lnTo>
                  <a:cubicBezTo>
                    <a:pt x="4327084" y="0"/>
                    <a:pt x="4328481" y="579"/>
                    <a:pt x="4329511" y="1609"/>
                  </a:cubicBezTo>
                  <a:cubicBezTo>
                    <a:pt x="4330541" y="2639"/>
                    <a:pt x="4331119" y="4036"/>
                    <a:pt x="4331119" y="5492"/>
                  </a:cubicBezTo>
                  <a:lnTo>
                    <a:pt x="4331119" y="1856793"/>
                  </a:lnTo>
                  <a:cubicBezTo>
                    <a:pt x="4331119" y="1858249"/>
                    <a:pt x="4330541" y="1859646"/>
                    <a:pt x="4329511" y="1860676"/>
                  </a:cubicBezTo>
                  <a:cubicBezTo>
                    <a:pt x="4328481" y="1861706"/>
                    <a:pt x="4327084" y="1862285"/>
                    <a:pt x="4325627" y="1862285"/>
                  </a:cubicBezTo>
                  <a:lnTo>
                    <a:pt x="5492" y="1862285"/>
                  </a:lnTo>
                  <a:cubicBezTo>
                    <a:pt x="4036" y="1862285"/>
                    <a:pt x="2639" y="1861706"/>
                    <a:pt x="1609" y="1860676"/>
                  </a:cubicBezTo>
                  <a:cubicBezTo>
                    <a:pt x="579" y="1859646"/>
                    <a:pt x="0" y="1858249"/>
                    <a:pt x="0" y="1856793"/>
                  </a:cubicBezTo>
                  <a:lnTo>
                    <a:pt x="0" y="5492"/>
                  </a:lnTo>
                  <a:cubicBezTo>
                    <a:pt x="0" y="4036"/>
                    <a:pt x="579" y="2639"/>
                    <a:pt x="1609" y="1609"/>
                  </a:cubicBezTo>
                  <a:cubicBezTo>
                    <a:pt x="2639" y="579"/>
                    <a:pt x="4036" y="0"/>
                    <a:pt x="549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31119" cy="1900385"/>
            </a:xfrm>
            <a:prstGeom prst="rect">
              <a:avLst/>
            </a:prstGeom>
          </p:spPr>
          <p:txBody>
            <a:bodyPr lIns="50800" tIns="50800" rIns="50800" bIns="50800" rtlCol="0" anchor="ctr"/>
            <a:lstStyle/>
            <a:p>
              <a:pPr algn="ctr">
                <a:lnSpc>
                  <a:spcPts val="2034"/>
                </a:lnSpc>
              </a:pPr>
              <a:endParaRPr/>
            </a:p>
          </p:txBody>
        </p:sp>
      </p:grpSp>
      <p:sp>
        <p:nvSpPr>
          <p:cNvPr id="11" name="Freeform 11"/>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
        <p:nvSpPr>
          <p:cNvPr id="12" name="Freeform 12"/>
          <p:cNvSpPr/>
          <p:nvPr/>
        </p:nvSpPr>
        <p:spPr>
          <a:xfrm>
            <a:off x="5719972" y="5530137"/>
            <a:ext cx="6549580" cy="3665274"/>
          </a:xfrm>
          <a:custGeom>
            <a:avLst/>
            <a:gdLst/>
            <a:ahLst/>
            <a:cxnLst/>
            <a:rect l="l" t="t" r="r" b="b"/>
            <a:pathLst>
              <a:path w="6549580" h="3665274">
                <a:moveTo>
                  <a:pt x="0" y="0"/>
                </a:moveTo>
                <a:lnTo>
                  <a:pt x="6549581" y="0"/>
                </a:lnTo>
                <a:lnTo>
                  <a:pt x="6549581" y="3665274"/>
                </a:lnTo>
                <a:lnTo>
                  <a:pt x="0" y="3665274"/>
                </a:lnTo>
                <a:lnTo>
                  <a:pt x="0" y="0"/>
                </a:lnTo>
                <a:close/>
              </a:path>
            </a:pathLst>
          </a:custGeom>
          <a:blipFill>
            <a:blip r:embed="rId4"/>
            <a:stretch>
              <a:fillRect/>
            </a:stretch>
          </a:blipFill>
        </p:spPr>
      </p:sp>
      <p:sp>
        <p:nvSpPr>
          <p:cNvPr id="13" name="TextBox 13"/>
          <p:cNvSpPr txBox="1"/>
          <p:nvPr/>
        </p:nvSpPr>
        <p:spPr>
          <a:xfrm>
            <a:off x="2249819" y="3258431"/>
            <a:ext cx="15009481" cy="2952941"/>
          </a:xfrm>
          <a:prstGeom prst="rect">
            <a:avLst/>
          </a:prstGeom>
        </p:spPr>
        <p:txBody>
          <a:bodyPr lIns="0" tIns="0" rIns="0" bIns="0" rtlCol="0" anchor="t">
            <a:spAutoFit/>
          </a:bodyPr>
          <a:lstStyle/>
          <a:p>
            <a:pPr algn="l">
              <a:lnSpc>
                <a:spcPts val="4742"/>
              </a:lnSpc>
            </a:pPr>
            <a:r>
              <a:rPr lang="en-US" sz="3099">
                <a:solidFill>
                  <a:srgbClr val="031D67"/>
                </a:solidFill>
                <a:latin typeface="Poppins"/>
                <a:ea typeface="Poppins"/>
                <a:cs typeface="Poppins"/>
                <a:sym typeface="Poppins"/>
              </a:rPr>
              <a:t>If you are unsure of the pronunciations of any of the phonemes please do ask us or watch the pronunciation video.</a:t>
            </a:r>
          </a:p>
          <a:p>
            <a:pPr algn="l">
              <a:lnSpc>
                <a:spcPts val="4742"/>
              </a:lnSpc>
            </a:pPr>
            <a:r>
              <a:rPr lang="en-US" sz="3099">
                <a:solidFill>
                  <a:srgbClr val="031D67"/>
                </a:solidFill>
                <a:latin typeface="Poppins"/>
                <a:ea typeface="Poppins"/>
                <a:cs typeface="Poppins"/>
                <a:sym typeface="Poppins"/>
              </a:rPr>
              <a:t>https://youtu.be/TTe5_EeOBHQ</a:t>
            </a:r>
          </a:p>
          <a:p>
            <a:pPr marL="1338576" lvl="2" indent="-446192" algn="l">
              <a:lnSpc>
                <a:spcPts val="4742"/>
              </a:lnSpc>
              <a:buFont typeface="Arial"/>
              <a:buChar char="⚬"/>
            </a:pPr>
            <a:endParaRPr lang="en-US" sz="3099">
              <a:solidFill>
                <a:srgbClr val="031D67"/>
              </a:solidFill>
              <a:latin typeface="Poppins"/>
              <a:ea typeface="Poppins"/>
              <a:cs typeface="Poppins"/>
              <a:sym typeface="Poppins"/>
            </a:endParaRPr>
          </a:p>
          <a:p>
            <a:pPr algn="l">
              <a:lnSpc>
                <a:spcPts val="4283"/>
              </a:lnSpc>
            </a:pPr>
            <a:r>
              <a:rPr lang="en-US" sz="2799">
                <a:solidFill>
                  <a:srgbClr val="031D67"/>
                </a:solidFill>
                <a:latin typeface="Poppins"/>
                <a:ea typeface="Poppins"/>
                <a:cs typeface="Poppins"/>
                <a:sym typeface="Poppins"/>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Reading</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734260" cy="6667089"/>
            <a:chOff x="0" y="0"/>
            <a:chExt cx="4394973" cy="1862285"/>
          </a:xfrm>
        </p:grpSpPr>
        <p:sp>
          <p:nvSpPr>
            <p:cNvPr id="9" name="Freeform 9"/>
            <p:cNvSpPr/>
            <p:nvPr/>
          </p:nvSpPr>
          <p:spPr>
            <a:xfrm>
              <a:off x="0" y="0"/>
              <a:ext cx="4394973" cy="1862285"/>
            </a:xfrm>
            <a:custGeom>
              <a:avLst/>
              <a:gdLst/>
              <a:ahLst/>
              <a:cxnLst/>
              <a:rect l="l" t="t" r="r" b="b"/>
              <a:pathLst>
                <a:path w="4394973" h="1862285">
                  <a:moveTo>
                    <a:pt x="5412" y="0"/>
                  </a:moveTo>
                  <a:lnTo>
                    <a:pt x="4389561" y="0"/>
                  </a:lnTo>
                  <a:cubicBezTo>
                    <a:pt x="4392550" y="0"/>
                    <a:pt x="4394973" y="2423"/>
                    <a:pt x="4394973" y="5412"/>
                  </a:cubicBezTo>
                  <a:lnTo>
                    <a:pt x="4394973" y="1856873"/>
                  </a:lnTo>
                  <a:cubicBezTo>
                    <a:pt x="4394973" y="1859862"/>
                    <a:pt x="4392550" y="1862285"/>
                    <a:pt x="4389561" y="1862285"/>
                  </a:cubicBezTo>
                  <a:lnTo>
                    <a:pt x="5412" y="1862285"/>
                  </a:lnTo>
                  <a:cubicBezTo>
                    <a:pt x="2423" y="1862285"/>
                    <a:pt x="0" y="1859862"/>
                    <a:pt x="0" y="1856873"/>
                  </a:cubicBezTo>
                  <a:lnTo>
                    <a:pt x="0" y="5412"/>
                  </a:lnTo>
                  <a:cubicBezTo>
                    <a:pt x="0" y="2423"/>
                    <a:pt x="2423" y="0"/>
                    <a:pt x="541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94973" cy="1900385"/>
            </a:xfrm>
            <a:prstGeom prst="rect">
              <a:avLst/>
            </a:prstGeom>
          </p:spPr>
          <p:txBody>
            <a:bodyPr lIns="50800" tIns="50800" rIns="50800" bIns="50800" rtlCol="0" anchor="ctr"/>
            <a:lstStyle/>
            <a:p>
              <a:pPr algn="ctr">
                <a:lnSpc>
                  <a:spcPts val="2034"/>
                </a:lnSpc>
              </a:pPr>
              <a:endParaRPr/>
            </a:p>
          </p:txBody>
        </p:sp>
      </p:grpSp>
      <p:sp>
        <p:nvSpPr>
          <p:cNvPr id="11" name="TextBox 11"/>
          <p:cNvSpPr txBox="1"/>
          <p:nvPr/>
        </p:nvSpPr>
        <p:spPr>
          <a:xfrm>
            <a:off x="2249819" y="3258431"/>
            <a:ext cx="15238081" cy="7153466"/>
          </a:xfrm>
          <a:prstGeom prst="rect">
            <a:avLst/>
          </a:prstGeom>
        </p:spPr>
        <p:txBody>
          <a:bodyPr lIns="0" tIns="0" rIns="0" bIns="0" rtlCol="0" anchor="t">
            <a:spAutoFit/>
          </a:bodyPr>
          <a:lstStyle/>
          <a:p>
            <a:pPr marL="669288" lvl="1" indent="-334644" algn="l">
              <a:lnSpc>
                <a:spcPts val="4742"/>
              </a:lnSpc>
              <a:buFont typeface="Arial"/>
              <a:buChar char="•"/>
            </a:pPr>
            <a:r>
              <a:rPr lang="en-US" sz="3099">
                <a:solidFill>
                  <a:srgbClr val="031D67"/>
                </a:solidFill>
                <a:latin typeface="Poppins"/>
                <a:ea typeface="Poppins"/>
                <a:cs typeface="Poppins"/>
                <a:sym typeface="Poppins"/>
              </a:rPr>
              <a:t>Children read a minimum of 3 times a week.</a:t>
            </a:r>
          </a:p>
          <a:p>
            <a:pPr marL="669288" lvl="1" indent="-334644" algn="l">
              <a:lnSpc>
                <a:spcPts val="4742"/>
              </a:lnSpc>
              <a:buFont typeface="Arial"/>
              <a:buChar char="•"/>
            </a:pPr>
            <a:r>
              <a:rPr lang="en-US" sz="3099">
                <a:solidFill>
                  <a:srgbClr val="031D67"/>
                </a:solidFill>
                <a:latin typeface="Poppins"/>
                <a:ea typeface="Poppins"/>
                <a:cs typeface="Poppins"/>
                <a:sym typeface="Poppins"/>
              </a:rPr>
              <a:t>Reading folders need to be bought into school everyday</a:t>
            </a:r>
          </a:p>
          <a:p>
            <a:pPr marL="669288" lvl="1" indent="-334644" algn="l">
              <a:lnSpc>
                <a:spcPts val="4742"/>
              </a:lnSpc>
              <a:buFont typeface="Arial"/>
              <a:buChar char="•"/>
            </a:pPr>
            <a:r>
              <a:rPr lang="en-US" sz="3099">
                <a:solidFill>
                  <a:srgbClr val="031D67"/>
                </a:solidFill>
                <a:latin typeface="Poppins"/>
                <a:ea typeface="Poppins"/>
                <a:cs typeface="Poppins"/>
                <a:sym typeface="Poppins"/>
              </a:rPr>
              <a:t>Our first reading group is at 8.50am</a:t>
            </a:r>
          </a:p>
          <a:p>
            <a:pPr marL="669288" lvl="1" indent="-334644" algn="l">
              <a:lnSpc>
                <a:spcPts val="4742"/>
              </a:lnSpc>
              <a:buFont typeface="Arial"/>
              <a:buChar char="•"/>
            </a:pPr>
            <a:r>
              <a:rPr lang="en-US" sz="3099">
                <a:solidFill>
                  <a:srgbClr val="031D67"/>
                </a:solidFill>
                <a:latin typeface="Poppins"/>
                <a:ea typeface="Poppins"/>
                <a:cs typeface="Poppins"/>
                <a:sym typeface="Poppins"/>
              </a:rPr>
              <a:t>Children have a wide range of opportunities to read throughout the day.</a:t>
            </a:r>
          </a:p>
          <a:p>
            <a:pPr marL="669288" lvl="1" indent="-334644" algn="l">
              <a:lnSpc>
                <a:spcPts val="4742"/>
              </a:lnSpc>
              <a:buFont typeface="Arial"/>
              <a:buChar char="•"/>
            </a:pPr>
            <a:r>
              <a:rPr lang="en-US" sz="3099">
                <a:solidFill>
                  <a:srgbClr val="031D67"/>
                </a:solidFill>
                <a:latin typeface="Poppins"/>
                <a:ea typeface="Poppins"/>
                <a:cs typeface="Poppins"/>
                <a:sym typeface="Poppins"/>
              </a:rPr>
              <a:t>Current guidance is that children should be reading their books with 90% fluency and that repetition of books will aid this.</a:t>
            </a:r>
          </a:p>
          <a:p>
            <a:pPr marL="669288" lvl="1" indent="-334644" algn="l">
              <a:lnSpc>
                <a:spcPts val="4742"/>
              </a:lnSpc>
              <a:buFont typeface="Arial"/>
              <a:buChar char="•"/>
            </a:pPr>
            <a:r>
              <a:rPr lang="en-US" sz="3099">
                <a:solidFill>
                  <a:srgbClr val="031D67"/>
                </a:solidFill>
                <a:latin typeface="Poppins"/>
                <a:ea typeface="Poppins"/>
                <a:cs typeface="Poppins"/>
                <a:sym typeface="Poppins"/>
              </a:rPr>
              <a:t>We will continue to monitor and assess the childrens phoneme and tricky word knowledge and will progress them onto the next reading level when they are secure and have the correct level of fluency</a:t>
            </a:r>
          </a:p>
          <a:p>
            <a:pPr marL="669288" lvl="1" indent="-334644" algn="l">
              <a:lnSpc>
                <a:spcPts val="4742"/>
              </a:lnSpc>
              <a:buFont typeface="Arial"/>
              <a:buChar char="•"/>
            </a:pPr>
            <a:r>
              <a:rPr lang="en-US" sz="3099">
                <a:solidFill>
                  <a:srgbClr val="031D67"/>
                </a:solidFill>
                <a:latin typeface="Poppins"/>
                <a:ea typeface="Poppins"/>
                <a:cs typeface="Poppins"/>
                <a:sym typeface="Poppins"/>
              </a:rPr>
              <a:t>Children will also bring home a sharing book for you to enjoy together.</a:t>
            </a:r>
          </a:p>
          <a:p>
            <a:pPr marL="1338576" lvl="2" indent="-446192" algn="l">
              <a:lnSpc>
                <a:spcPts val="4742"/>
              </a:lnSpc>
              <a:buFont typeface="Arial"/>
              <a:buChar char="⚬"/>
            </a:pPr>
            <a:endParaRPr lang="en-US" sz="3099">
              <a:solidFill>
                <a:srgbClr val="031D67"/>
              </a:solidFill>
              <a:latin typeface="Poppins"/>
              <a:ea typeface="Poppins"/>
              <a:cs typeface="Poppins"/>
              <a:sym typeface="Poppins"/>
            </a:endParaRPr>
          </a:p>
          <a:p>
            <a:pPr algn="l">
              <a:lnSpc>
                <a:spcPts val="4283"/>
              </a:lnSpc>
            </a:pPr>
            <a:r>
              <a:rPr lang="en-US" sz="2799">
                <a:solidFill>
                  <a:srgbClr val="031D67"/>
                </a:solidFill>
                <a:latin typeface="Poppins"/>
                <a:ea typeface="Poppins"/>
                <a:cs typeface="Poppins"/>
                <a:sym typeface="Poppins"/>
              </a:rPr>
              <a:t> </a:t>
            </a:r>
          </a:p>
        </p:txBody>
      </p:sp>
      <p:grpSp>
        <p:nvGrpSpPr>
          <p:cNvPr id="12" name="Group 12"/>
          <p:cNvGrpSpPr/>
          <p:nvPr/>
        </p:nvGrpSpPr>
        <p:grpSpPr>
          <a:xfrm>
            <a:off x="2115088" y="2268963"/>
            <a:ext cx="6735755" cy="941842"/>
            <a:chOff x="0" y="0"/>
            <a:chExt cx="1881465" cy="263080"/>
          </a:xfrm>
        </p:grpSpPr>
        <p:sp>
          <p:nvSpPr>
            <p:cNvPr id="13" name="Freeform 13"/>
            <p:cNvSpPr/>
            <p:nvPr/>
          </p:nvSpPr>
          <p:spPr>
            <a:xfrm>
              <a:off x="0" y="0"/>
              <a:ext cx="1881465" cy="263080"/>
            </a:xfrm>
            <a:custGeom>
              <a:avLst/>
              <a:gdLst/>
              <a:ahLst/>
              <a:cxnLst/>
              <a:rect l="l" t="t" r="r" b="b"/>
              <a:pathLst>
                <a:path w="1881465" h="263080">
                  <a:moveTo>
                    <a:pt x="12643" y="0"/>
                  </a:moveTo>
                  <a:lnTo>
                    <a:pt x="1868822" y="0"/>
                  </a:lnTo>
                  <a:cubicBezTo>
                    <a:pt x="1875805" y="0"/>
                    <a:pt x="1881465" y="5661"/>
                    <a:pt x="1881465" y="12643"/>
                  </a:cubicBezTo>
                  <a:lnTo>
                    <a:pt x="1881465" y="250437"/>
                  </a:lnTo>
                  <a:cubicBezTo>
                    <a:pt x="1881465" y="257420"/>
                    <a:pt x="1875805" y="263080"/>
                    <a:pt x="1868822" y="263080"/>
                  </a:cubicBezTo>
                  <a:lnTo>
                    <a:pt x="12643" y="263080"/>
                  </a:lnTo>
                  <a:cubicBezTo>
                    <a:pt x="5661" y="263080"/>
                    <a:pt x="0" y="257420"/>
                    <a:pt x="0" y="250437"/>
                  </a:cubicBezTo>
                  <a:lnTo>
                    <a:pt x="0" y="12643"/>
                  </a:lnTo>
                  <a:cubicBezTo>
                    <a:pt x="0" y="5661"/>
                    <a:pt x="5661" y="0"/>
                    <a:pt x="12643"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1881465" cy="301180"/>
            </a:xfrm>
            <a:prstGeom prst="rect">
              <a:avLst/>
            </a:prstGeom>
          </p:spPr>
          <p:txBody>
            <a:bodyPr lIns="50800" tIns="50800" rIns="50800" bIns="50800" rtlCol="0" anchor="ctr"/>
            <a:lstStyle/>
            <a:p>
              <a:pPr algn="ctr">
                <a:lnSpc>
                  <a:spcPts val="2034"/>
                </a:lnSpc>
              </a:pPr>
              <a:endParaRPr/>
            </a:p>
          </p:txBody>
        </p:sp>
      </p:grpSp>
      <p:sp>
        <p:nvSpPr>
          <p:cNvPr id="15" name="TextBox 15"/>
          <p:cNvSpPr txBox="1"/>
          <p:nvPr/>
        </p:nvSpPr>
        <p:spPr>
          <a:xfrm>
            <a:off x="2850224" y="2340469"/>
            <a:ext cx="5265483" cy="684530"/>
          </a:xfrm>
          <a:prstGeom prst="rect">
            <a:avLst/>
          </a:prstGeom>
        </p:spPr>
        <p:txBody>
          <a:bodyPr lIns="0" tIns="0" rIns="0" bIns="0" rtlCol="0" anchor="t">
            <a:spAutoFit/>
          </a:bodyPr>
          <a:lstStyle/>
          <a:p>
            <a:pPr algn="ctr">
              <a:lnSpc>
                <a:spcPts val="5320"/>
              </a:lnSpc>
            </a:pPr>
            <a:r>
              <a:rPr lang="en-US" sz="3800" b="1">
                <a:solidFill>
                  <a:srgbClr val="031D67"/>
                </a:solidFill>
                <a:latin typeface="Poppins Bold"/>
                <a:ea typeface="Poppins Bold"/>
                <a:cs typeface="Poppins Bold"/>
                <a:sym typeface="Poppins Bold"/>
              </a:rPr>
              <a:t>Year 1 and Year 2</a:t>
            </a:r>
          </a:p>
        </p:txBody>
      </p:sp>
      <p:sp>
        <p:nvSpPr>
          <p:cNvPr id="16" name="Freeform 16"/>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TextBox 6"/>
          <p:cNvSpPr txBox="1"/>
          <p:nvPr/>
        </p:nvSpPr>
        <p:spPr>
          <a:xfrm>
            <a:off x="1667260" y="847887"/>
            <a:ext cx="14953480"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Reading</a:t>
            </a:r>
          </a:p>
        </p:txBody>
      </p:sp>
      <p:sp>
        <p:nvSpPr>
          <p:cNvPr id="7" name="Freeform 7"/>
          <p:cNvSpPr/>
          <p:nvPr/>
        </p:nvSpPr>
        <p:spPr>
          <a:xfrm rot="-5400000" flipH="1" flipV="1">
            <a:off x="-7280861" y="2862109"/>
            <a:ext cx="13488311" cy="5951717"/>
          </a:xfrm>
          <a:custGeom>
            <a:avLst/>
            <a:gdLst/>
            <a:ahLst/>
            <a:cxnLst/>
            <a:rect l="l" t="t" r="r" b="b"/>
            <a:pathLst>
              <a:path w="13488311" h="5951717">
                <a:moveTo>
                  <a:pt x="13488311" y="5951718"/>
                </a:moveTo>
                <a:lnTo>
                  <a:pt x="0" y="5951718"/>
                </a:lnTo>
                <a:lnTo>
                  <a:pt x="0" y="0"/>
                </a:lnTo>
                <a:lnTo>
                  <a:pt x="13488311" y="0"/>
                </a:lnTo>
                <a:lnTo>
                  <a:pt x="13488311" y="5951718"/>
                </a:lnTo>
                <a:close/>
              </a:path>
            </a:pathLst>
          </a:custGeom>
          <a:blipFill>
            <a:blip r:embed="rId3"/>
            <a:stretch>
              <a:fillRect/>
            </a:stretch>
          </a:blipFill>
        </p:spPr>
      </p:sp>
      <p:grpSp>
        <p:nvGrpSpPr>
          <p:cNvPr id="8" name="Group 8"/>
          <p:cNvGrpSpPr/>
          <p:nvPr/>
        </p:nvGrpSpPr>
        <p:grpSpPr>
          <a:xfrm>
            <a:off x="1753640" y="2739884"/>
            <a:ext cx="15505660" cy="6667089"/>
            <a:chOff x="0" y="0"/>
            <a:chExt cx="4331119" cy="1862285"/>
          </a:xfrm>
        </p:grpSpPr>
        <p:sp>
          <p:nvSpPr>
            <p:cNvPr id="9" name="Freeform 9"/>
            <p:cNvSpPr/>
            <p:nvPr/>
          </p:nvSpPr>
          <p:spPr>
            <a:xfrm>
              <a:off x="0" y="0"/>
              <a:ext cx="4331119" cy="1862285"/>
            </a:xfrm>
            <a:custGeom>
              <a:avLst/>
              <a:gdLst/>
              <a:ahLst/>
              <a:cxnLst/>
              <a:rect l="l" t="t" r="r" b="b"/>
              <a:pathLst>
                <a:path w="4331119" h="1862285">
                  <a:moveTo>
                    <a:pt x="5492" y="0"/>
                  </a:moveTo>
                  <a:lnTo>
                    <a:pt x="4325627" y="0"/>
                  </a:lnTo>
                  <a:cubicBezTo>
                    <a:pt x="4327084" y="0"/>
                    <a:pt x="4328481" y="579"/>
                    <a:pt x="4329511" y="1609"/>
                  </a:cubicBezTo>
                  <a:cubicBezTo>
                    <a:pt x="4330541" y="2639"/>
                    <a:pt x="4331119" y="4036"/>
                    <a:pt x="4331119" y="5492"/>
                  </a:cubicBezTo>
                  <a:lnTo>
                    <a:pt x="4331119" y="1856793"/>
                  </a:lnTo>
                  <a:cubicBezTo>
                    <a:pt x="4331119" y="1858249"/>
                    <a:pt x="4330541" y="1859646"/>
                    <a:pt x="4329511" y="1860676"/>
                  </a:cubicBezTo>
                  <a:cubicBezTo>
                    <a:pt x="4328481" y="1861706"/>
                    <a:pt x="4327084" y="1862285"/>
                    <a:pt x="4325627" y="1862285"/>
                  </a:cubicBezTo>
                  <a:lnTo>
                    <a:pt x="5492" y="1862285"/>
                  </a:lnTo>
                  <a:cubicBezTo>
                    <a:pt x="4036" y="1862285"/>
                    <a:pt x="2639" y="1861706"/>
                    <a:pt x="1609" y="1860676"/>
                  </a:cubicBezTo>
                  <a:cubicBezTo>
                    <a:pt x="579" y="1859646"/>
                    <a:pt x="0" y="1858249"/>
                    <a:pt x="0" y="1856793"/>
                  </a:cubicBezTo>
                  <a:lnTo>
                    <a:pt x="0" y="5492"/>
                  </a:lnTo>
                  <a:cubicBezTo>
                    <a:pt x="0" y="4036"/>
                    <a:pt x="579" y="2639"/>
                    <a:pt x="1609" y="1609"/>
                  </a:cubicBezTo>
                  <a:cubicBezTo>
                    <a:pt x="2639" y="579"/>
                    <a:pt x="4036" y="0"/>
                    <a:pt x="5492" y="0"/>
                  </a:cubicBezTo>
                  <a:close/>
                </a:path>
              </a:pathLst>
            </a:custGeom>
            <a:solidFill>
              <a:srgbClr val="FBFBF7"/>
            </a:solidFill>
            <a:ln w="38100" cap="sq">
              <a:solidFill>
                <a:srgbClr val="031D67"/>
              </a:solidFill>
              <a:prstDash val="solid"/>
              <a:miter/>
            </a:ln>
          </p:spPr>
        </p:sp>
        <p:sp>
          <p:nvSpPr>
            <p:cNvPr id="10" name="TextBox 10"/>
            <p:cNvSpPr txBox="1"/>
            <p:nvPr/>
          </p:nvSpPr>
          <p:spPr>
            <a:xfrm>
              <a:off x="0" y="-38100"/>
              <a:ext cx="4331119" cy="1900385"/>
            </a:xfrm>
            <a:prstGeom prst="rect">
              <a:avLst/>
            </a:prstGeom>
          </p:spPr>
          <p:txBody>
            <a:bodyPr lIns="50800" tIns="50800" rIns="50800" bIns="50800" rtlCol="0" anchor="ctr"/>
            <a:lstStyle/>
            <a:p>
              <a:pPr algn="ctr">
                <a:lnSpc>
                  <a:spcPts val="2034"/>
                </a:lnSpc>
              </a:pPr>
              <a:endParaRPr/>
            </a:p>
          </p:txBody>
        </p:sp>
      </p:grpSp>
      <p:sp>
        <p:nvSpPr>
          <p:cNvPr id="11" name="TextBox 11"/>
          <p:cNvSpPr txBox="1"/>
          <p:nvPr/>
        </p:nvSpPr>
        <p:spPr>
          <a:xfrm>
            <a:off x="2249819" y="3258431"/>
            <a:ext cx="15009481" cy="6553391"/>
          </a:xfrm>
          <a:prstGeom prst="rect">
            <a:avLst/>
          </a:prstGeom>
        </p:spPr>
        <p:txBody>
          <a:bodyPr lIns="0" tIns="0" rIns="0" bIns="0" rtlCol="0" anchor="t">
            <a:spAutoFit/>
          </a:bodyPr>
          <a:lstStyle/>
          <a:p>
            <a:pPr marL="669288" lvl="1" indent="-334644" algn="l">
              <a:lnSpc>
                <a:spcPts val="4742"/>
              </a:lnSpc>
              <a:buFont typeface="Arial"/>
              <a:buChar char="•"/>
            </a:pPr>
            <a:r>
              <a:rPr lang="en-US" sz="3099">
                <a:solidFill>
                  <a:srgbClr val="031D67"/>
                </a:solidFill>
                <a:latin typeface="Poppins"/>
                <a:ea typeface="Poppins"/>
                <a:cs typeface="Poppins"/>
                <a:sym typeface="Poppins"/>
              </a:rPr>
              <a:t>Listen to your child everyday.</a:t>
            </a:r>
          </a:p>
          <a:p>
            <a:pPr marL="669288" lvl="1" indent="-334644" algn="l">
              <a:lnSpc>
                <a:spcPts val="4742"/>
              </a:lnSpc>
              <a:buFont typeface="Arial"/>
              <a:buChar char="•"/>
            </a:pPr>
            <a:r>
              <a:rPr lang="en-US" sz="3099">
                <a:solidFill>
                  <a:srgbClr val="031D67"/>
                </a:solidFill>
                <a:latin typeface="Poppins"/>
                <a:ea typeface="Poppins"/>
                <a:cs typeface="Poppins"/>
                <a:sym typeface="Poppins"/>
              </a:rPr>
              <a:t>Enjoy stories together - reading to your children is just as important as them reading to you.</a:t>
            </a:r>
          </a:p>
          <a:p>
            <a:pPr marL="669288" lvl="1" indent="-334644" algn="l">
              <a:lnSpc>
                <a:spcPts val="4742"/>
              </a:lnSpc>
              <a:buFont typeface="Arial"/>
              <a:buChar char="•"/>
            </a:pPr>
            <a:r>
              <a:rPr lang="en-US" sz="3099">
                <a:solidFill>
                  <a:srgbClr val="031D67"/>
                </a:solidFill>
                <a:latin typeface="Poppins"/>
                <a:ea typeface="Poppins"/>
                <a:cs typeface="Poppins"/>
                <a:sym typeface="Poppins"/>
              </a:rPr>
              <a:t>Talk about stories - plot, characters, feelings and predicting what might happened next.</a:t>
            </a:r>
          </a:p>
          <a:p>
            <a:pPr marL="669288" lvl="1" indent="-334644" algn="l">
              <a:lnSpc>
                <a:spcPts val="4742"/>
              </a:lnSpc>
              <a:buFont typeface="Arial"/>
              <a:buChar char="•"/>
            </a:pPr>
            <a:r>
              <a:rPr lang="en-US" sz="3099">
                <a:solidFill>
                  <a:srgbClr val="031D67"/>
                </a:solidFill>
                <a:latin typeface="Poppins"/>
                <a:ea typeface="Poppins"/>
                <a:cs typeface="Poppins"/>
                <a:sym typeface="Poppins"/>
              </a:rPr>
              <a:t>Look up definitions of words together </a:t>
            </a:r>
          </a:p>
          <a:p>
            <a:pPr marL="669288" lvl="1" indent="-334644" algn="l">
              <a:lnSpc>
                <a:spcPts val="4742"/>
              </a:lnSpc>
              <a:buFont typeface="Arial"/>
              <a:buChar char="•"/>
            </a:pPr>
            <a:r>
              <a:rPr lang="en-US" sz="3099">
                <a:solidFill>
                  <a:srgbClr val="031D67"/>
                </a:solidFill>
                <a:latin typeface="Poppins"/>
                <a:ea typeface="Poppins"/>
                <a:cs typeface="Poppins"/>
                <a:sym typeface="Poppins"/>
              </a:rPr>
              <a:t>All reading is invaluable - it doesn’t have to just be stories.  Anything from - newspapers, magazines, poems, football programs and TV guides</a:t>
            </a:r>
          </a:p>
          <a:p>
            <a:pPr marL="1338576" lvl="2" indent="-446192" algn="l">
              <a:lnSpc>
                <a:spcPts val="4742"/>
              </a:lnSpc>
              <a:buFont typeface="Arial"/>
              <a:buChar char="⚬"/>
            </a:pPr>
            <a:endParaRPr lang="en-US" sz="3099">
              <a:solidFill>
                <a:srgbClr val="031D67"/>
              </a:solidFill>
              <a:latin typeface="Poppins"/>
              <a:ea typeface="Poppins"/>
              <a:cs typeface="Poppins"/>
              <a:sym typeface="Poppins"/>
            </a:endParaRPr>
          </a:p>
          <a:p>
            <a:pPr algn="l">
              <a:lnSpc>
                <a:spcPts val="4283"/>
              </a:lnSpc>
            </a:pPr>
            <a:r>
              <a:rPr lang="en-US" sz="2799">
                <a:solidFill>
                  <a:srgbClr val="031D67"/>
                </a:solidFill>
                <a:latin typeface="Poppins"/>
                <a:ea typeface="Poppins"/>
                <a:cs typeface="Poppins"/>
                <a:sym typeface="Poppins"/>
              </a:rPr>
              <a:t> </a:t>
            </a:r>
          </a:p>
        </p:txBody>
      </p:sp>
      <p:grpSp>
        <p:nvGrpSpPr>
          <p:cNvPr id="12" name="Group 12"/>
          <p:cNvGrpSpPr/>
          <p:nvPr/>
        </p:nvGrpSpPr>
        <p:grpSpPr>
          <a:xfrm>
            <a:off x="2115088" y="2268963"/>
            <a:ext cx="6735755" cy="941842"/>
            <a:chOff x="0" y="0"/>
            <a:chExt cx="1881465" cy="263080"/>
          </a:xfrm>
        </p:grpSpPr>
        <p:sp>
          <p:nvSpPr>
            <p:cNvPr id="13" name="Freeform 13"/>
            <p:cNvSpPr/>
            <p:nvPr/>
          </p:nvSpPr>
          <p:spPr>
            <a:xfrm>
              <a:off x="0" y="0"/>
              <a:ext cx="1881465" cy="263080"/>
            </a:xfrm>
            <a:custGeom>
              <a:avLst/>
              <a:gdLst/>
              <a:ahLst/>
              <a:cxnLst/>
              <a:rect l="l" t="t" r="r" b="b"/>
              <a:pathLst>
                <a:path w="1881465" h="263080">
                  <a:moveTo>
                    <a:pt x="12643" y="0"/>
                  </a:moveTo>
                  <a:lnTo>
                    <a:pt x="1868822" y="0"/>
                  </a:lnTo>
                  <a:cubicBezTo>
                    <a:pt x="1875805" y="0"/>
                    <a:pt x="1881465" y="5661"/>
                    <a:pt x="1881465" y="12643"/>
                  </a:cubicBezTo>
                  <a:lnTo>
                    <a:pt x="1881465" y="250437"/>
                  </a:lnTo>
                  <a:cubicBezTo>
                    <a:pt x="1881465" y="257420"/>
                    <a:pt x="1875805" y="263080"/>
                    <a:pt x="1868822" y="263080"/>
                  </a:cubicBezTo>
                  <a:lnTo>
                    <a:pt x="12643" y="263080"/>
                  </a:lnTo>
                  <a:cubicBezTo>
                    <a:pt x="5661" y="263080"/>
                    <a:pt x="0" y="257420"/>
                    <a:pt x="0" y="250437"/>
                  </a:cubicBezTo>
                  <a:lnTo>
                    <a:pt x="0" y="12643"/>
                  </a:lnTo>
                  <a:cubicBezTo>
                    <a:pt x="0" y="5661"/>
                    <a:pt x="5661" y="0"/>
                    <a:pt x="12643" y="0"/>
                  </a:cubicBezTo>
                  <a:close/>
                </a:path>
              </a:pathLst>
            </a:custGeom>
            <a:solidFill>
              <a:srgbClr val="FBFBF7"/>
            </a:solidFill>
            <a:ln w="38100" cap="sq">
              <a:solidFill>
                <a:srgbClr val="031D67"/>
              </a:solidFill>
              <a:prstDash val="solid"/>
              <a:miter/>
            </a:ln>
          </p:spPr>
        </p:sp>
        <p:sp>
          <p:nvSpPr>
            <p:cNvPr id="14" name="TextBox 14"/>
            <p:cNvSpPr txBox="1"/>
            <p:nvPr/>
          </p:nvSpPr>
          <p:spPr>
            <a:xfrm>
              <a:off x="0" y="-38100"/>
              <a:ext cx="1881465" cy="301180"/>
            </a:xfrm>
            <a:prstGeom prst="rect">
              <a:avLst/>
            </a:prstGeom>
          </p:spPr>
          <p:txBody>
            <a:bodyPr lIns="50800" tIns="50800" rIns="50800" bIns="50800" rtlCol="0" anchor="ctr"/>
            <a:lstStyle/>
            <a:p>
              <a:pPr algn="ctr">
                <a:lnSpc>
                  <a:spcPts val="2034"/>
                </a:lnSpc>
              </a:pPr>
              <a:endParaRPr/>
            </a:p>
          </p:txBody>
        </p:sp>
      </p:grpSp>
      <p:sp>
        <p:nvSpPr>
          <p:cNvPr id="15" name="TextBox 15"/>
          <p:cNvSpPr txBox="1"/>
          <p:nvPr/>
        </p:nvSpPr>
        <p:spPr>
          <a:xfrm>
            <a:off x="2850224" y="2340469"/>
            <a:ext cx="5265483" cy="684530"/>
          </a:xfrm>
          <a:prstGeom prst="rect">
            <a:avLst/>
          </a:prstGeom>
        </p:spPr>
        <p:txBody>
          <a:bodyPr lIns="0" tIns="0" rIns="0" bIns="0" rtlCol="0" anchor="t">
            <a:spAutoFit/>
          </a:bodyPr>
          <a:lstStyle/>
          <a:p>
            <a:pPr algn="ctr">
              <a:lnSpc>
                <a:spcPts val="5320"/>
              </a:lnSpc>
            </a:pPr>
            <a:r>
              <a:rPr lang="en-US" sz="3800" b="1">
                <a:solidFill>
                  <a:srgbClr val="031D67"/>
                </a:solidFill>
                <a:latin typeface="Poppins Bold"/>
                <a:ea typeface="Poppins Bold"/>
                <a:cs typeface="Poppins Bold"/>
                <a:sym typeface="Poppins Bold"/>
              </a:rPr>
              <a:t>How can you help?</a:t>
            </a:r>
          </a:p>
        </p:txBody>
      </p:sp>
      <p:sp>
        <p:nvSpPr>
          <p:cNvPr id="16" name="Freeform 16"/>
          <p:cNvSpPr/>
          <p:nvPr/>
        </p:nvSpPr>
        <p:spPr>
          <a:xfrm rot="-5400000" flipH="1" flipV="1">
            <a:off x="-7966374" y="8547943"/>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Freeform 6"/>
          <p:cNvSpPr/>
          <p:nvPr/>
        </p:nvSpPr>
        <p:spPr>
          <a:xfrm rot="4738192" flipH="1" flipV="1">
            <a:off x="11428738" y="-4634646"/>
            <a:ext cx="13488311" cy="5951717"/>
          </a:xfrm>
          <a:custGeom>
            <a:avLst/>
            <a:gdLst/>
            <a:ahLst/>
            <a:cxnLst/>
            <a:rect l="l" t="t" r="r" b="b"/>
            <a:pathLst>
              <a:path w="13488311" h="5951717">
                <a:moveTo>
                  <a:pt x="13488311" y="5951717"/>
                </a:moveTo>
                <a:lnTo>
                  <a:pt x="0" y="5951717"/>
                </a:lnTo>
                <a:lnTo>
                  <a:pt x="0" y="0"/>
                </a:lnTo>
                <a:lnTo>
                  <a:pt x="13488311" y="0"/>
                </a:lnTo>
                <a:lnTo>
                  <a:pt x="13488311" y="5951717"/>
                </a:lnTo>
                <a:close/>
              </a:path>
            </a:pathLst>
          </a:custGeom>
          <a:blipFill>
            <a:blip r:embed="rId3"/>
            <a:stretch>
              <a:fillRect/>
            </a:stretch>
          </a:blipFill>
        </p:spPr>
      </p:sp>
      <p:sp>
        <p:nvSpPr>
          <p:cNvPr id="7" name="Freeform 7"/>
          <p:cNvSpPr/>
          <p:nvPr/>
        </p:nvSpPr>
        <p:spPr>
          <a:xfrm rot="-6790977" flipH="1" flipV="1">
            <a:off x="-5723658" y="9012629"/>
            <a:ext cx="13488311" cy="5951717"/>
          </a:xfrm>
          <a:custGeom>
            <a:avLst/>
            <a:gdLst/>
            <a:ahLst/>
            <a:cxnLst/>
            <a:rect l="l" t="t" r="r" b="b"/>
            <a:pathLst>
              <a:path w="13488311" h="5951717">
                <a:moveTo>
                  <a:pt x="13488310" y="5951717"/>
                </a:moveTo>
                <a:lnTo>
                  <a:pt x="0" y="5951717"/>
                </a:lnTo>
                <a:lnTo>
                  <a:pt x="0" y="0"/>
                </a:lnTo>
                <a:lnTo>
                  <a:pt x="13488310" y="0"/>
                </a:lnTo>
                <a:lnTo>
                  <a:pt x="13488310" y="5951717"/>
                </a:lnTo>
                <a:close/>
              </a:path>
            </a:pathLst>
          </a:custGeom>
          <a:blipFill>
            <a:blip r:embed="rId3"/>
            <a:stretch>
              <a:fillRect/>
            </a:stretch>
          </a:blipFill>
        </p:spPr>
      </p:sp>
      <p:grpSp>
        <p:nvGrpSpPr>
          <p:cNvPr id="8" name="Group 8"/>
          <p:cNvGrpSpPr/>
          <p:nvPr/>
        </p:nvGrpSpPr>
        <p:grpSpPr>
          <a:xfrm>
            <a:off x="1485397" y="2041859"/>
            <a:ext cx="2898491" cy="1722299"/>
            <a:chOff x="0" y="0"/>
            <a:chExt cx="671797" cy="399185"/>
          </a:xfrm>
        </p:grpSpPr>
        <p:sp>
          <p:nvSpPr>
            <p:cNvPr id="9" name="Freeform 9"/>
            <p:cNvSpPr/>
            <p:nvPr/>
          </p:nvSpPr>
          <p:spPr>
            <a:xfrm>
              <a:off x="0" y="0"/>
              <a:ext cx="671797" cy="399185"/>
            </a:xfrm>
            <a:custGeom>
              <a:avLst/>
              <a:gdLst/>
              <a:ahLst/>
              <a:cxnLst/>
              <a:rect l="l" t="t" r="r" b="b"/>
              <a:pathLst>
                <a:path w="671797" h="399185">
                  <a:moveTo>
                    <a:pt x="29381" y="0"/>
                  </a:moveTo>
                  <a:lnTo>
                    <a:pt x="642415" y="0"/>
                  </a:lnTo>
                  <a:cubicBezTo>
                    <a:pt x="658642" y="0"/>
                    <a:pt x="671797" y="13154"/>
                    <a:pt x="671797" y="29381"/>
                  </a:cubicBezTo>
                  <a:lnTo>
                    <a:pt x="671797" y="369804"/>
                  </a:lnTo>
                  <a:cubicBezTo>
                    <a:pt x="671797" y="377596"/>
                    <a:pt x="668701" y="385070"/>
                    <a:pt x="663191" y="390580"/>
                  </a:cubicBezTo>
                  <a:cubicBezTo>
                    <a:pt x="657681" y="396090"/>
                    <a:pt x="650208" y="399185"/>
                    <a:pt x="642415" y="399185"/>
                  </a:cubicBezTo>
                  <a:lnTo>
                    <a:pt x="29381" y="399185"/>
                  </a:lnTo>
                  <a:cubicBezTo>
                    <a:pt x="21589" y="399185"/>
                    <a:pt x="14116" y="396090"/>
                    <a:pt x="8606" y="390580"/>
                  </a:cubicBezTo>
                  <a:cubicBezTo>
                    <a:pt x="3096" y="385070"/>
                    <a:pt x="0" y="377596"/>
                    <a:pt x="0" y="369804"/>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0" name="TextBox 10"/>
            <p:cNvSpPr txBox="1"/>
            <p:nvPr/>
          </p:nvSpPr>
          <p:spPr>
            <a:xfrm>
              <a:off x="0" y="-66675"/>
              <a:ext cx="671797" cy="465860"/>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Phonics</a:t>
              </a:r>
            </a:p>
          </p:txBody>
        </p:sp>
      </p:grpSp>
      <p:grpSp>
        <p:nvGrpSpPr>
          <p:cNvPr id="11" name="Group 11"/>
          <p:cNvGrpSpPr/>
          <p:nvPr/>
        </p:nvGrpSpPr>
        <p:grpSpPr>
          <a:xfrm>
            <a:off x="1485397" y="4011808"/>
            <a:ext cx="2898491" cy="1729985"/>
            <a:chOff x="0" y="0"/>
            <a:chExt cx="671797" cy="400967"/>
          </a:xfrm>
        </p:grpSpPr>
        <p:sp>
          <p:nvSpPr>
            <p:cNvPr id="12" name="Freeform 12"/>
            <p:cNvSpPr/>
            <p:nvPr/>
          </p:nvSpPr>
          <p:spPr>
            <a:xfrm>
              <a:off x="0" y="0"/>
              <a:ext cx="671797" cy="400967"/>
            </a:xfrm>
            <a:custGeom>
              <a:avLst/>
              <a:gdLst/>
              <a:ahLst/>
              <a:cxnLst/>
              <a:rect l="l" t="t" r="r" b="b"/>
              <a:pathLst>
                <a:path w="671797" h="400967">
                  <a:moveTo>
                    <a:pt x="29381" y="0"/>
                  </a:moveTo>
                  <a:lnTo>
                    <a:pt x="642415" y="0"/>
                  </a:lnTo>
                  <a:cubicBezTo>
                    <a:pt x="658642" y="0"/>
                    <a:pt x="671797" y="13154"/>
                    <a:pt x="671797" y="29381"/>
                  </a:cubicBezTo>
                  <a:lnTo>
                    <a:pt x="671797" y="371585"/>
                  </a:lnTo>
                  <a:cubicBezTo>
                    <a:pt x="671797" y="379378"/>
                    <a:pt x="668701" y="386851"/>
                    <a:pt x="663191" y="392361"/>
                  </a:cubicBezTo>
                  <a:cubicBezTo>
                    <a:pt x="657681" y="397871"/>
                    <a:pt x="650208" y="400967"/>
                    <a:pt x="642415" y="400967"/>
                  </a:cubicBezTo>
                  <a:lnTo>
                    <a:pt x="29381" y="400967"/>
                  </a:lnTo>
                  <a:cubicBezTo>
                    <a:pt x="21589" y="400967"/>
                    <a:pt x="14116" y="397871"/>
                    <a:pt x="8606" y="392361"/>
                  </a:cubicBezTo>
                  <a:cubicBezTo>
                    <a:pt x="3096" y="386851"/>
                    <a:pt x="0" y="379378"/>
                    <a:pt x="0" y="371585"/>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3" name="TextBox 13"/>
            <p:cNvSpPr txBox="1"/>
            <p:nvPr/>
          </p:nvSpPr>
          <p:spPr>
            <a:xfrm>
              <a:off x="0" y="-66675"/>
              <a:ext cx="671797" cy="467642"/>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Reading</a:t>
              </a:r>
            </a:p>
          </p:txBody>
        </p:sp>
      </p:grpSp>
      <p:grpSp>
        <p:nvGrpSpPr>
          <p:cNvPr id="14" name="Group 14"/>
          <p:cNvGrpSpPr/>
          <p:nvPr/>
        </p:nvGrpSpPr>
        <p:grpSpPr>
          <a:xfrm>
            <a:off x="1485397" y="6254729"/>
            <a:ext cx="2898491" cy="899339"/>
            <a:chOff x="0" y="0"/>
            <a:chExt cx="671797" cy="208444"/>
          </a:xfrm>
        </p:grpSpPr>
        <p:sp>
          <p:nvSpPr>
            <p:cNvPr id="15" name="Freeform 15"/>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6" name="TextBox 16"/>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Handwriting</a:t>
              </a:r>
            </a:p>
          </p:txBody>
        </p:sp>
      </p:grpSp>
      <p:grpSp>
        <p:nvGrpSpPr>
          <p:cNvPr id="17" name="Group 17"/>
          <p:cNvGrpSpPr/>
          <p:nvPr/>
        </p:nvGrpSpPr>
        <p:grpSpPr>
          <a:xfrm>
            <a:off x="1485397" y="7807701"/>
            <a:ext cx="2898491" cy="899339"/>
            <a:chOff x="0" y="0"/>
            <a:chExt cx="671797" cy="208444"/>
          </a:xfrm>
        </p:grpSpPr>
        <p:sp>
          <p:nvSpPr>
            <p:cNvPr id="18" name="Freeform 18"/>
            <p:cNvSpPr/>
            <p:nvPr/>
          </p:nvSpPr>
          <p:spPr>
            <a:xfrm>
              <a:off x="0" y="0"/>
              <a:ext cx="671797" cy="208444"/>
            </a:xfrm>
            <a:custGeom>
              <a:avLst/>
              <a:gdLst/>
              <a:ahLst/>
              <a:cxnLst/>
              <a:rect l="l" t="t" r="r" b="b"/>
              <a:pathLst>
                <a:path w="671797" h="208444">
                  <a:moveTo>
                    <a:pt x="29381" y="0"/>
                  </a:moveTo>
                  <a:lnTo>
                    <a:pt x="642415" y="0"/>
                  </a:lnTo>
                  <a:cubicBezTo>
                    <a:pt x="658642" y="0"/>
                    <a:pt x="671797" y="13154"/>
                    <a:pt x="671797" y="29381"/>
                  </a:cubicBezTo>
                  <a:lnTo>
                    <a:pt x="671797" y="179063"/>
                  </a:lnTo>
                  <a:cubicBezTo>
                    <a:pt x="671797" y="186855"/>
                    <a:pt x="668701" y="194328"/>
                    <a:pt x="663191" y="199838"/>
                  </a:cubicBezTo>
                  <a:cubicBezTo>
                    <a:pt x="657681" y="205348"/>
                    <a:pt x="650208" y="208444"/>
                    <a:pt x="642415" y="208444"/>
                  </a:cubicBezTo>
                  <a:lnTo>
                    <a:pt x="29381" y="208444"/>
                  </a:lnTo>
                  <a:cubicBezTo>
                    <a:pt x="21589" y="208444"/>
                    <a:pt x="14116" y="205348"/>
                    <a:pt x="8606" y="199838"/>
                  </a:cubicBezTo>
                  <a:cubicBezTo>
                    <a:pt x="3096" y="194328"/>
                    <a:pt x="0" y="186855"/>
                    <a:pt x="0" y="179063"/>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19" name="TextBox 19"/>
            <p:cNvSpPr txBox="1"/>
            <p:nvPr/>
          </p:nvSpPr>
          <p:spPr>
            <a:xfrm>
              <a:off x="0" y="-66675"/>
              <a:ext cx="671797" cy="27511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Maths</a:t>
              </a:r>
            </a:p>
          </p:txBody>
        </p:sp>
      </p:grpSp>
      <p:grpSp>
        <p:nvGrpSpPr>
          <p:cNvPr id="20" name="Group 20"/>
          <p:cNvGrpSpPr/>
          <p:nvPr/>
        </p:nvGrpSpPr>
        <p:grpSpPr>
          <a:xfrm>
            <a:off x="4961779" y="2041859"/>
            <a:ext cx="2898491" cy="1722299"/>
            <a:chOff x="0" y="0"/>
            <a:chExt cx="671797" cy="399185"/>
          </a:xfrm>
        </p:grpSpPr>
        <p:sp>
          <p:nvSpPr>
            <p:cNvPr id="21" name="Freeform 21"/>
            <p:cNvSpPr/>
            <p:nvPr/>
          </p:nvSpPr>
          <p:spPr>
            <a:xfrm>
              <a:off x="0" y="0"/>
              <a:ext cx="671797" cy="399185"/>
            </a:xfrm>
            <a:custGeom>
              <a:avLst/>
              <a:gdLst/>
              <a:ahLst/>
              <a:cxnLst/>
              <a:rect l="l" t="t" r="r" b="b"/>
              <a:pathLst>
                <a:path w="671797" h="399185">
                  <a:moveTo>
                    <a:pt x="29381" y="0"/>
                  </a:moveTo>
                  <a:lnTo>
                    <a:pt x="642415" y="0"/>
                  </a:lnTo>
                  <a:cubicBezTo>
                    <a:pt x="658642" y="0"/>
                    <a:pt x="671797" y="13154"/>
                    <a:pt x="671797" y="29381"/>
                  </a:cubicBezTo>
                  <a:lnTo>
                    <a:pt x="671797" y="369804"/>
                  </a:lnTo>
                  <a:cubicBezTo>
                    <a:pt x="671797" y="377596"/>
                    <a:pt x="668701" y="385070"/>
                    <a:pt x="663191" y="390580"/>
                  </a:cubicBezTo>
                  <a:cubicBezTo>
                    <a:pt x="657681" y="396090"/>
                    <a:pt x="650208" y="399185"/>
                    <a:pt x="642415" y="399185"/>
                  </a:cubicBezTo>
                  <a:lnTo>
                    <a:pt x="29381" y="399185"/>
                  </a:lnTo>
                  <a:cubicBezTo>
                    <a:pt x="21589" y="399185"/>
                    <a:pt x="14116" y="396090"/>
                    <a:pt x="8606" y="390580"/>
                  </a:cubicBezTo>
                  <a:cubicBezTo>
                    <a:pt x="3096" y="385070"/>
                    <a:pt x="0" y="377596"/>
                    <a:pt x="0" y="369804"/>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22" name="TextBox 22"/>
            <p:cNvSpPr txBox="1"/>
            <p:nvPr/>
          </p:nvSpPr>
          <p:spPr>
            <a:xfrm>
              <a:off x="0" y="-66675"/>
              <a:ext cx="671797" cy="465860"/>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Weekly sheet Friday</a:t>
              </a:r>
            </a:p>
          </p:txBody>
        </p:sp>
      </p:grpSp>
      <p:grpSp>
        <p:nvGrpSpPr>
          <p:cNvPr id="23" name="Group 23"/>
          <p:cNvGrpSpPr/>
          <p:nvPr/>
        </p:nvGrpSpPr>
        <p:grpSpPr>
          <a:xfrm>
            <a:off x="4961779" y="4043324"/>
            <a:ext cx="2898491" cy="1666953"/>
            <a:chOff x="0" y="0"/>
            <a:chExt cx="671797" cy="386357"/>
          </a:xfrm>
        </p:grpSpPr>
        <p:sp>
          <p:nvSpPr>
            <p:cNvPr id="24" name="Freeform 24"/>
            <p:cNvSpPr/>
            <p:nvPr/>
          </p:nvSpPr>
          <p:spPr>
            <a:xfrm>
              <a:off x="0" y="0"/>
              <a:ext cx="671797" cy="386357"/>
            </a:xfrm>
            <a:custGeom>
              <a:avLst/>
              <a:gdLst/>
              <a:ahLst/>
              <a:cxnLst/>
              <a:rect l="l" t="t" r="r" b="b"/>
              <a:pathLst>
                <a:path w="671797" h="386357">
                  <a:moveTo>
                    <a:pt x="29381" y="0"/>
                  </a:moveTo>
                  <a:lnTo>
                    <a:pt x="642415" y="0"/>
                  </a:lnTo>
                  <a:cubicBezTo>
                    <a:pt x="658642" y="0"/>
                    <a:pt x="671797" y="13154"/>
                    <a:pt x="671797" y="29381"/>
                  </a:cubicBezTo>
                  <a:lnTo>
                    <a:pt x="671797" y="356976"/>
                  </a:lnTo>
                  <a:cubicBezTo>
                    <a:pt x="671797" y="364769"/>
                    <a:pt x="668701" y="372242"/>
                    <a:pt x="663191" y="377752"/>
                  </a:cubicBezTo>
                  <a:cubicBezTo>
                    <a:pt x="657681" y="383262"/>
                    <a:pt x="650208" y="386357"/>
                    <a:pt x="642415" y="386357"/>
                  </a:cubicBezTo>
                  <a:lnTo>
                    <a:pt x="29381" y="386357"/>
                  </a:lnTo>
                  <a:cubicBezTo>
                    <a:pt x="21589" y="386357"/>
                    <a:pt x="14116" y="383262"/>
                    <a:pt x="8606" y="377752"/>
                  </a:cubicBezTo>
                  <a:cubicBezTo>
                    <a:pt x="3096" y="372242"/>
                    <a:pt x="0" y="364769"/>
                    <a:pt x="0" y="356976"/>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25" name="TextBox 25"/>
            <p:cNvSpPr txBox="1"/>
            <p:nvPr/>
          </p:nvSpPr>
          <p:spPr>
            <a:xfrm>
              <a:off x="0" y="-66675"/>
              <a:ext cx="671797" cy="453032"/>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Daily 15 mins</a:t>
              </a:r>
            </a:p>
          </p:txBody>
        </p:sp>
      </p:grpSp>
      <p:grpSp>
        <p:nvGrpSpPr>
          <p:cNvPr id="26" name="Group 26"/>
          <p:cNvGrpSpPr/>
          <p:nvPr/>
        </p:nvGrpSpPr>
        <p:grpSpPr>
          <a:xfrm>
            <a:off x="4961779" y="6183400"/>
            <a:ext cx="2898491" cy="1254104"/>
            <a:chOff x="0" y="0"/>
            <a:chExt cx="671797" cy="290670"/>
          </a:xfrm>
        </p:grpSpPr>
        <p:sp>
          <p:nvSpPr>
            <p:cNvPr id="27" name="Freeform 27"/>
            <p:cNvSpPr/>
            <p:nvPr/>
          </p:nvSpPr>
          <p:spPr>
            <a:xfrm>
              <a:off x="0" y="0"/>
              <a:ext cx="671797" cy="290670"/>
            </a:xfrm>
            <a:custGeom>
              <a:avLst/>
              <a:gdLst/>
              <a:ahLst/>
              <a:cxnLst/>
              <a:rect l="l" t="t" r="r" b="b"/>
              <a:pathLst>
                <a:path w="671797" h="290670">
                  <a:moveTo>
                    <a:pt x="29381" y="0"/>
                  </a:moveTo>
                  <a:lnTo>
                    <a:pt x="642415" y="0"/>
                  </a:lnTo>
                  <a:cubicBezTo>
                    <a:pt x="658642" y="0"/>
                    <a:pt x="671797" y="13154"/>
                    <a:pt x="671797" y="29381"/>
                  </a:cubicBezTo>
                  <a:lnTo>
                    <a:pt x="671797" y="261288"/>
                  </a:lnTo>
                  <a:cubicBezTo>
                    <a:pt x="671797" y="269081"/>
                    <a:pt x="668701" y="276554"/>
                    <a:pt x="663191" y="282064"/>
                  </a:cubicBezTo>
                  <a:cubicBezTo>
                    <a:pt x="657681" y="287574"/>
                    <a:pt x="650208" y="290670"/>
                    <a:pt x="642415" y="290670"/>
                  </a:cubicBezTo>
                  <a:lnTo>
                    <a:pt x="29381" y="290670"/>
                  </a:lnTo>
                  <a:cubicBezTo>
                    <a:pt x="21589" y="290670"/>
                    <a:pt x="14116" y="287574"/>
                    <a:pt x="8606" y="282064"/>
                  </a:cubicBezTo>
                  <a:cubicBezTo>
                    <a:pt x="3096" y="276554"/>
                    <a:pt x="0" y="269081"/>
                    <a:pt x="0" y="261288"/>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28" name="TextBox 28"/>
            <p:cNvSpPr txBox="1"/>
            <p:nvPr/>
          </p:nvSpPr>
          <p:spPr>
            <a:xfrm>
              <a:off x="0" y="-66675"/>
              <a:ext cx="671797" cy="357345"/>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Weekly sheet</a:t>
              </a:r>
            </a:p>
            <a:p>
              <a:pPr algn="ctr">
                <a:lnSpc>
                  <a:spcPts val="3640"/>
                </a:lnSpc>
              </a:pPr>
              <a:r>
                <a:rPr lang="en-US" sz="2600">
                  <a:solidFill>
                    <a:srgbClr val="031D67"/>
                  </a:solidFill>
                  <a:latin typeface="Poppins"/>
                  <a:ea typeface="Poppins"/>
                  <a:cs typeface="Poppins"/>
                  <a:sym typeface="Poppins"/>
                </a:rPr>
                <a:t>Friday</a:t>
              </a:r>
            </a:p>
          </p:txBody>
        </p:sp>
      </p:grpSp>
      <p:grpSp>
        <p:nvGrpSpPr>
          <p:cNvPr id="29" name="Group 29"/>
          <p:cNvGrpSpPr/>
          <p:nvPr/>
        </p:nvGrpSpPr>
        <p:grpSpPr>
          <a:xfrm>
            <a:off x="4961779" y="7807701"/>
            <a:ext cx="2898491" cy="1254104"/>
            <a:chOff x="0" y="0"/>
            <a:chExt cx="671797" cy="290670"/>
          </a:xfrm>
        </p:grpSpPr>
        <p:sp>
          <p:nvSpPr>
            <p:cNvPr id="30" name="Freeform 30"/>
            <p:cNvSpPr/>
            <p:nvPr/>
          </p:nvSpPr>
          <p:spPr>
            <a:xfrm>
              <a:off x="0" y="0"/>
              <a:ext cx="671797" cy="290670"/>
            </a:xfrm>
            <a:custGeom>
              <a:avLst/>
              <a:gdLst/>
              <a:ahLst/>
              <a:cxnLst/>
              <a:rect l="l" t="t" r="r" b="b"/>
              <a:pathLst>
                <a:path w="671797" h="290670">
                  <a:moveTo>
                    <a:pt x="29381" y="0"/>
                  </a:moveTo>
                  <a:lnTo>
                    <a:pt x="642415" y="0"/>
                  </a:lnTo>
                  <a:cubicBezTo>
                    <a:pt x="658642" y="0"/>
                    <a:pt x="671797" y="13154"/>
                    <a:pt x="671797" y="29381"/>
                  </a:cubicBezTo>
                  <a:lnTo>
                    <a:pt x="671797" y="261288"/>
                  </a:lnTo>
                  <a:cubicBezTo>
                    <a:pt x="671797" y="269081"/>
                    <a:pt x="668701" y="276554"/>
                    <a:pt x="663191" y="282064"/>
                  </a:cubicBezTo>
                  <a:cubicBezTo>
                    <a:pt x="657681" y="287574"/>
                    <a:pt x="650208" y="290670"/>
                    <a:pt x="642415" y="290670"/>
                  </a:cubicBezTo>
                  <a:lnTo>
                    <a:pt x="29381" y="290670"/>
                  </a:lnTo>
                  <a:cubicBezTo>
                    <a:pt x="21589" y="290670"/>
                    <a:pt x="14116" y="287574"/>
                    <a:pt x="8606" y="282064"/>
                  </a:cubicBezTo>
                  <a:cubicBezTo>
                    <a:pt x="3096" y="276554"/>
                    <a:pt x="0" y="269081"/>
                    <a:pt x="0" y="261288"/>
                  </a:cubicBezTo>
                  <a:lnTo>
                    <a:pt x="0" y="29381"/>
                  </a:lnTo>
                  <a:cubicBezTo>
                    <a:pt x="0" y="21589"/>
                    <a:pt x="3096" y="14116"/>
                    <a:pt x="8606" y="8606"/>
                  </a:cubicBezTo>
                  <a:cubicBezTo>
                    <a:pt x="14116" y="3096"/>
                    <a:pt x="21589" y="0"/>
                    <a:pt x="29381" y="0"/>
                  </a:cubicBezTo>
                  <a:close/>
                </a:path>
              </a:pathLst>
            </a:custGeom>
            <a:solidFill>
              <a:srgbClr val="FBFBF7"/>
            </a:solidFill>
            <a:ln w="38100" cap="sq">
              <a:solidFill>
                <a:srgbClr val="031D67"/>
              </a:solidFill>
              <a:prstDash val="solid"/>
              <a:miter/>
            </a:ln>
          </p:spPr>
        </p:sp>
        <p:sp>
          <p:nvSpPr>
            <p:cNvPr id="31" name="TextBox 31"/>
            <p:cNvSpPr txBox="1"/>
            <p:nvPr/>
          </p:nvSpPr>
          <p:spPr>
            <a:xfrm>
              <a:off x="0" y="-66675"/>
              <a:ext cx="671797" cy="357345"/>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Weekly sheet</a:t>
              </a:r>
            </a:p>
            <a:p>
              <a:pPr algn="ctr">
                <a:lnSpc>
                  <a:spcPts val="3640"/>
                </a:lnSpc>
              </a:pPr>
              <a:r>
                <a:rPr lang="en-US" sz="2600">
                  <a:solidFill>
                    <a:srgbClr val="031D67"/>
                  </a:solidFill>
                  <a:latin typeface="Poppins"/>
                  <a:ea typeface="Poppins"/>
                  <a:cs typeface="Poppins"/>
                  <a:sym typeface="Poppins"/>
                </a:rPr>
                <a:t>Friday</a:t>
              </a:r>
            </a:p>
          </p:txBody>
        </p:sp>
      </p:grpSp>
      <p:grpSp>
        <p:nvGrpSpPr>
          <p:cNvPr id="32" name="Group 32"/>
          <p:cNvGrpSpPr/>
          <p:nvPr/>
        </p:nvGrpSpPr>
        <p:grpSpPr>
          <a:xfrm>
            <a:off x="8207042" y="2041859"/>
            <a:ext cx="8973660" cy="1722299"/>
            <a:chOff x="0" y="0"/>
            <a:chExt cx="2079867" cy="399185"/>
          </a:xfrm>
        </p:grpSpPr>
        <p:sp>
          <p:nvSpPr>
            <p:cNvPr id="33" name="Freeform 33"/>
            <p:cNvSpPr/>
            <p:nvPr/>
          </p:nvSpPr>
          <p:spPr>
            <a:xfrm>
              <a:off x="0" y="0"/>
              <a:ext cx="2079867" cy="399185"/>
            </a:xfrm>
            <a:custGeom>
              <a:avLst/>
              <a:gdLst/>
              <a:ahLst/>
              <a:cxnLst/>
              <a:rect l="l" t="t" r="r" b="b"/>
              <a:pathLst>
                <a:path w="2079867" h="399185">
                  <a:moveTo>
                    <a:pt x="9490" y="0"/>
                  </a:moveTo>
                  <a:lnTo>
                    <a:pt x="2070377" y="0"/>
                  </a:lnTo>
                  <a:cubicBezTo>
                    <a:pt x="2072893" y="0"/>
                    <a:pt x="2075307" y="1000"/>
                    <a:pt x="2077087" y="2780"/>
                  </a:cubicBezTo>
                  <a:cubicBezTo>
                    <a:pt x="2078867" y="4559"/>
                    <a:pt x="2079867" y="6973"/>
                    <a:pt x="2079867" y="9490"/>
                  </a:cubicBezTo>
                  <a:lnTo>
                    <a:pt x="2079867" y="389695"/>
                  </a:lnTo>
                  <a:cubicBezTo>
                    <a:pt x="2079867" y="392212"/>
                    <a:pt x="2078867" y="394626"/>
                    <a:pt x="2077087" y="396406"/>
                  </a:cubicBezTo>
                  <a:cubicBezTo>
                    <a:pt x="2075307" y="398185"/>
                    <a:pt x="2072893" y="399185"/>
                    <a:pt x="2070377" y="399185"/>
                  </a:cubicBezTo>
                  <a:lnTo>
                    <a:pt x="9490" y="399185"/>
                  </a:lnTo>
                  <a:cubicBezTo>
                    <a:pt x="6973" y="399185"/>
                    <a:pt x="4559" y="398185"/>
                    <a:pt x="2780" y="396406"/>
                  </a:cubicBezTo>
                  <a:cubicBezTo>
                    <a:pt x="1000" y="394626"/>
                    <a:pt x="0" y="392212"/>
                    <a:pt x="0" y="389695"/>
                  </a:cubicBezTo>
                  <a:lnTo>
                    <a:pt x="0" y="9490"/>
                  </a:lnTo>
                  <a:cubicBezTo>
                    <a:pt x="0" y="6973"/>
                    <a:pt x="1000" y="4559"/>
                    <a:pt x="2780" y="2780"/>
                  </a:cubicBezTo>
                  <a:cubicBezTo>
                    <a:pt x="4559" y="1000"/>
                    <a:pt x="6973" y="0"/>
                    <a:pt x="9490" y="0"/>
                  </a:cubicBezTo>
                  <a:close/>
                </a:path>
              </a:pathLst>
            </a:custGeom>
            <a:solidFill>
              <a:srgbClr val="FBFBF7"/>
            </a:solidFill>
            <a:ln w="38100" cap="sq">
              <a:solidFill>
                <a:srgbClr val="031D67"/>
              </a:solidFill>
              <a:prstDash val="solid"/>
              <a:miter/>
            </a:ln>
          </p:spPr>
        </p:sp>
        <p:sp>
          <p:nvSpPr>
            <p:cNvPr id="34" name="TextBox 34"/>
            <p:cNvSpPr txBox="1"/>
            <p:nvPr/>
          </p:nvSpPr>
          <p:spPr>
            <a:xfrm>
              <a:off x="0" y="-66675"/>
              <a:ext cx="2079867" cy="465860"/>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Sounds and words covered that week.  Please take them out and practise with your child.  This will be sent home on a Friday.  </a:t>
              </a:r>
            </a:p>
          </p:txBody>
        </p:sp>
      </p:grpSp>
      <p:grpSp>
        <p:nvGrpSpPr>
          <p:cNvPr id="35" name="Group 35"/>
          <p:cNvGrpSpPr/>
          <p:nvPr/>
        </p:nvGrpSpPr>
        <p:grpSpPr>
          <a:xfrm>
            <a:off x="8285640" y="4043324"/>
            <a:ext cx="8973660" cy="1711304"/>
            <a:chOff x="0" y="0"/>
            <a:chExt cx="2079867" cy="396637"/>
          </a:xfrm>
        </p:grpSpPr>
        <p:sp>
          <p:nvSpPr>
            <p:cNvPr id="36" name="Freeform 36"/>
            <p:cNvSpPr/>
            <p:nvPr/>
          </p:nvSpPr>
          <p:spPr>
            <a:xfrm>
              <a:off x="0" y="0"/>
              <a:ext cx="2079867" cy="396637"/>
            </a:xfrm>
            <a:custGeom>
              <a:avLst/>
              <a:gdLst/>
              <a:ahLst/>
              <a:cxnLst/>
              <a:rect l="l" t="t" r="r" b="b"/>
              <a:pathLst>
                <a:path w="2079867" h="396637">
                  <a:moveTo>
                    <a:pt x="9490" y="0"/>
                  </a:moveTo>
                  <a:lnTo>
                    <a:pt x="2070377" y="0"/>
                  </a:lnTo>
                  <a:cubicBezTo>
                    <a:pt x="2072893" y="0"/>
                    <a:pt x="2075307" y="1000"/>
                    <a:pt x="2077087" y="2780"/>
                  </a:cubicBezTo>
                  <a:cubicBezTo>
                    <a:pt x="2078867" y="4559"/>
                    <a:pt x="2079867" y="6973"/>
                    <a:pt x="2079867" y="9490"/>
                  </a:cubicBezTo>
                  <a:lnTo>
                    <a:pt x="2079867" y="387147"/>
                  </a:lnTo>
                  <a:cubicBezTo>
                    <a:pt x="2079867" y="389664"/>
                    <a:pt x="2078867" y="392078"/>
                    <a:pt x="2077087" y="393857"/>
                  </a:cubicBezTo>
                  <a:cubicBezTo>
                    <a:pt x="2075307" y="395637"/>
                    <a:pt x="2072893" y="396637"/>
                    <a:pt x="2070377" y="396637"/>
                  </a:cubicBezTo>
                  <a:lnTo>
                    <a:pt x="9490" y="396637"/>
                  </a:lnTo>
                  <a:cubicBezTo>
                    <a:pt x="6973" y="396637"/>
                    <a:pt x="4559" y="395637"/>
                    <a:pt x="2780" y="393857"/>
                  </a:cubicBezTo>
                  <a:cubicBezTo>
                    <a:pt x="1000" y="392078"/>
                    <a:pt x="0" y="389664"/>
                    <a:pt x="0" y="387147"/>
                  </a:cubicBezTo>
                  <a:lnTo>
                    <a:pt x="0" y="9490"/>
                  </a:lnTo>
                  <a:cubicBezTo>
                    <a:pt x="0" y="6973"/>
                    <a:pt x="1000" y="4559"/>
                    <a:pt x="2780" y="2780"/>
                  </a:cubicBezTo>
                  <a:cubicBezTo>
                    <a:pt x="4559" y="1000"/>
                    <a:pt x="6973" y="0"/>
                    <a:pt x="9490" y="0"/>
                  </a:cubicBezTo>
                  <a:close/>
                </a:path>
              </a:pathLst>
            </a:custGeom>
            <a:solidFill>
              <a:srgbClr val="FBFBF7"/>
            </a:solidFill>
            <a:ln w="38100" cap="sq">
              <a:solidFill>
                <a:srgbClr val="031D67"/>
              </a:solidFill>
              <a:prstDash val="solid"/>
              <a:miter/>
            </a:ln>
          </p:spPr>
        </p:sp>
        <p:sp>
          <p:nvSpPr>
            <p:cNvPr id="37" name="TextBox 37"/>
            <p:cNvSpPr txBox="1"/>
            <p:nvPr/>
          </p:nvSpPr>
          <p:spPr>
            <a:xfrm>
              <a:off x="0" y="-66675"/>
              <a:ext cx="2079867" cy="463312"/>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Sharing a reading book, talking about what they have read and asking questions. Encourage your child to use their skills of deductiona and inference.</a:t>
              </a:r>
            </a:p>
          </p:txBody>
        </p:sp>
      </p:grpSp>
      <p:grpSp>
        <p:nvGrpSpPr>
          <p:cNvPr id="38" name="Group 38"/>
          <p:cNvGrpSpPr/>
          <p:nvPr/>
        </p:nvGrpSpPr>
        <p:grpSpPr>
          <a:xfrm>
            <a:off x="8282600" y="6183400"/>
            <a:ext cx="8975445" cy="1254104"/>
            <a:chOff x="0" y="0"/>
            <a:chExt cx="2080280" cy="290670"/>
          </a:xfrm>
        </p:grpSpPr>
        <p:sp>
          <p:nvSpPr>
            <p:cNvPr id="39" name="Freeform 39"/>
            <p:cNvSpPr/>
            <p:nvPr/>
          </p:nvSpPr>
          <p:spPr>
            <a:xfrm>
              <a:off x="0" y="0"/>
              <a:ext cx="2080280" cy="290670"/>
            </a:xfrm>
            <a:custGeom>
              <a:avLst/>
              <a:gdLst/>
              <a:ahLst/>
              <a:cxnLst/>
              <a:rect l="l" t="t" r="r" b="b"/>
              <a:pathLst>
                <a:path w="2080280" h="290670">
                  <a:moveTo>
                    <a:pt x="9488" y="0"/>
                  </a:moveTo>
                  <a:lnTo>
                    <a:pt x="2070792" y="0"/>
                  </a:lnTo>
                  <a:cubicBezTo>
                    <a:pt x="2076032" y="0"/>
                    <a:pt x="2080280" y="4248"/>
                    <a:pt x="2080280" y="9488"/>
                  </a:cubicBezTo>
                  <a:lnTo>
                    <a:pt x="2080280" y="281181"/>
                  </a:lnTo>
                  <a:cubicBezTo>
                    <a:pt x="2080280" y="283698"/>
                    <a:pt x="2079281" y="286111"/>
                    <a:pt x="2077501" y="287891"/>
                  </a:cubicBezTo>
                  <a:cubicBezTo>
                    <a:pt x="2075722" y="289670"/>
                    <a:pt x="2073309" y="290670"/>
                    <a:pt x="2070792" y="290670"/>
                  </a:cubicBezTo>
                  <a:lnTo>
                    <a:pt x="9488" y="290670"/>
                  </a:lnTo>
                  <a:cubicBezTo>
                    <a:pt x="6972" y="290670"/>
                    <a:pt x="4558" y="289670"/>
                    <a:pt x="2779" y="287891"/>
                  </a:cubicBezTo>
                  <a:cubicBezTo>
                    <a:pt x="1000" y="286111"/>
                    <a:pt x="0" y="283698"/>
                    <a:pt x="0" y="281181"/>
                  </a:cubicBezTo>
                  <a:lnTo>
                    <a:pt x="0" y="9488"/>
                  </a:lnTo>
                  <a:cubicBezTo>
                    <a:pt x="0" y="6972"/>
                    <a:pt x="1000" y="4558"/>
                    <a:pt x="2779" y="2779"/>
                  </a:cubicBezTo>
                  <a:cubicBezTo>
                    <a:pt x="4558" y="1000"/>
                    <a:pt x="6972" y="0"/>
                    <a:pt x="9488" y="0"/>
                  </a:cubicBezTo>
                  <a:close/>
                </a:path>
              </a:pathLst>
            </a:custGeom>
            <a:solidFill>
              <a:srgbClr val="FBFBF7"/>
            </a:solidFill>
            <a:ln w="38100" cap="sq">
              <a:solidFill>
                <a:srgbClr val="031D67"/>
              </a:solidFill>
              <a:prstDash val="solid"/>
              <a:miter/>
            </a:ln>
          </p:spPr>
        </p:sp>
        <p:sp>
          <p:nvSpPr>
            <p:cNvPr id="40" name="TextBox 40"/>
            <p:cNvSpPr txBox="1"/>
            <p:nvPr/>
          </p:nvSpPr>
          <p:spPr>
            <a:xfrm>
              <a:off x="0" y="-66675"/>
              <a:ext cx="2080280" cy="357345"/>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Practising correct letter formation in preparatin for using joined handwriting.  </a:t>
              </a:r>
            </a:p>
          </p:txBody>
        </p:sp>
      </p:grpSp>
      <p:grpSp>
        <p:nvGrpSpPr>
          <p:cNvPr id="41" name="Group 41"/>
          <p:cNvGrpSpPr/>
          <p:nvPr/>
        </p:nvGrpSpPr>
        <p:grpSpPr>
          <a:xfrm>
            <a:off x="8285640" y="7866130"/>
            <a:ext cx="8973660" cy="2168504"/>
            <a:chOff x="0" y="0"/>
            <a:chExt cx="2079867" cy="502604"/>
          </a:xfrm>
        </p:grpSpPr>
        <p:sp>
          <p:nvSpPr>
            <p:cNvPr id="42" name="Freeform 42"/>
            <p:cNvSpPr/>
            <p:nvPr/>
          </p:nvSpPr>
          <p:spPr>
            <a:xfrm>
              <a:off x="0" y="0"/>
              <a:ext cx="2079867" cy="502604"/>
            </a:xfrm>
            <a:custGeom>
              <a:avLst/>
              <a:gdLst/>
              <a:ahLst/>
              <a:cxnLst/>
              <a:rect l="l" t="t" r="r" b="b"/>
              <a:pathLst>
                <a:path w="2079867" h="502604">
                  <a:moveTo>
                    <a:pt x="9490" y="0"/>
                  </a:moveTo>
                  <a:lnTo>
                    <a:pt x="2070377" y="0"/>
                  </a:lnTo>
                  <a:cubicBezTo>
                    <a:pt x="2072893" y="0"/>
                    <a:pt x="2075307" y="1000"/>
                    <a:pt x="2077087" y="2780"/>
                  </a:cubicBezTo>
                  <a:cubicBezTo>
                    <a:pt x="2078867" y="4559"/>
                    <a:pt x="2079867" y="6973"/>
                    <a:pt x="2079867" y="9490"/>
                  </a:cubicBezTo>
                  <a:lnTo>
                    <a:pt x="2079867" y="493114"/>
                  </a:lnTo>
                  <a:cubicBezTo>
                    <a:pt x="2079867" y="495631"/>
                    <a:pt x="2078867" y="498045"/>
                    <a:pt x="2077087" y="499825"/>
                  </a:cubicBezTo>
                  <a:cubicBezTo>
                    <a:pt x="2075307" y="501604"/>
                    <a:pt x="2072893" y="502604"/>
                    <a:pt x="2070377" y="502604"/>
                  </a:cubicBezTo>
                  <a:lnTo>
                    <a:pt x="9490" y="502604"/>
                  </a:lnTo>
                  <a:cubicBezTo>
                    <a:pt x="6973" y="502604"/>
                    <a:pt x="4559" y="501604"/>
                    <a:pt x="2780" y="499825"/>
                  </a:cubicBezTo>
                  <a:cubicBezTo>
                    <a:pt x="1000" y="498045"/>
                    <a:pt x="0" y="495631"/>
                    <a:pt x="0" y="493114"/>
                  </a:cubicBezTo>
                  <a:lnTo>
                    <a:pt x="0" y="9490"/>
                  </a:lnTo>
                  <a:cubicBezTo>
                    <a:pt x="0" y="6973"/>
                    <a:pt x="1000" y="4559"/>
                    <a:pt x="2780" y="2780"/>
                  </a:cubicBezTo>
                  <a:cubicBezTo>
                    <a:pt x="4559" y="1000"/>
                    <a:pt x="6973" y="0"/>
                    <a:pt x="9490" y="0"/>
                  </a:cubicBezTo>
                  <a:close/>
                </a:path>
              </a:pathLst>
            </a:custGeom>
            <a:solidFill>
              <a:srgbClr val="FBFBF7"/>
            </a:solidFill>
            <a:ln w="38100" cap="sq">
              <a:solidFill>
                <a:srgbClr val="031D67"/>
              </a:solidFill>
              <a:prstDash val="solid"/>
              <a:miter/>
            </a:ln>
          </p:spPr>
        </p:sp>
        <p:sp>
          <p:nvSpPr>
            <p:cNvPr id="43" name="TextBox 43"/>
            <p:cNvSpPr txBox="1"/>
            <p:nvPr/>
          </p:nvSpPr>
          <p:spPr>
            <a:xfrm>
              <a:off x="0" y="-66675"/>
              <a:ext cx="2079867" cy="569279"/>
            </a:xfrm>
            <a:prstGeom prst="rect">
              <a:avLst/>
            </a:prstGeom>
          </p:spPr>
          <p:txBody>
            <a:bodyPr lIns="51955" tIns="51955" rIns="51955" bIns="51955" rtlCol="0" anchor="ctr"/>
            <a:lstStyle/>
            <a:p>
              <a:pPr algn="ctr">
                <a:lnSpc>
                  <a:spcPts val="3640"/>
                </a:lnSpc>
              </a:pPr>
              <a:r>
                <a:rPr lang="en-US" sz="2600">
                  <a:solidFill>
                    <a:srgbClr val="031D67"/>
                  </a:solidFill>
                  <a:latin typeface="Poppins"/>
                  <a:ea typeface="Poppins"/>
                  <a:cs typeface="Poppins"/>
                  <a:sym typeface="Poppins"/>
                </a:rPr>
                <a:t>Shared activity supporting and consolidating topics taught in class.  Year 2 mental maths tests will be sent home in October, these wil be assessed in class on a Friday.</a:t>
              </a:r>
            </a:p>
          </p:txBody>
        </p:sp>
      </p:grpSp>
      <p:sp>
        <p:nvSpPr>
          <p:cNvPr id="44" name="TextBox 44"/>
          <p:cNvSpPr txBox="1"/>
          <p:nvPr/>
        </p:nvSpPr>
        <p:spPr>
          <a:xfrm>
            <a:off x="1485397" y="481746"/>
            <a:ext cx="15042886" cy="1313848"/>
          </a:xfrm>
          <a:prstGeom prst="rect">
            <a:avLst/>
          </a:prstGeom>
        </p:spPr>
        <p:txBody>
          <a:bodyPr lIns="0" tIns="0" rIns="0" bIns="0" rtlCol="0" anchor="t">
            <a:spAutoFit/>
          </a:bodyPr>
          <a:lstStyle/>
          <a:p>
            <a:pPr algn="ctr">
              <a:lnSpc>
                <a:spcPts val="8930"/>
              </a:lnSpc>
            </a:pPr>
            <a:r>
              <a:rPr lang="en-US" sz="9501">
                <a:solidFill>
                  <a:srgbClr val="031D67"/>
                </a:solidFill>
                <a:latin typeface="The Seasons"/>
                <a:ea typeface="The Seasons"/>
                <a:cs typeface="The Seasons"/>
                <a:sym typeface="The Seasons"/>
              </a:rPr>
              <a:t>Homework</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3444932" y="515863"/>
            <a:ext cx="21928277" cy="9566211"/>
          </a:xfrm>
          <a:custGeom>
            <a:avLst/>
            <a:gdLst/>
            <a:ahLst/>
            <a:cxnLst/>
            <a:rect l="l" t="t" r="r" b="b"/>
            <a:pathLst>
              <a:path w="21928277" h="9566211">
                <a:moveTo>
                  <a:pt x="0" y="0"/>
                </a:moveTo>
                <a:lnTo>
                  <a:pt x="21928277" y="0"/>
                </a:lnTo>
                <a:lnTo>
                  <a:pt x="21928277" y="9566211"/>
                </a:lnTo>
                <a:lnTo>
                  <a:pt x="0" y="9566211"/>
                </a:lnTo>
                <a:lnTo>
                  <a:pt x="0" y="0"/>
                </a:lnTo>
                <a:close/>
              </a:path>
            </a:pathLst>
          </a:custGeom>
          <a:blipFill>
            <a:blip r:embed="rId2"/>
            <a:stretch>
              <a:fillRect/>
            </a:stretch>
          </a:blipFill>
        </p:spPr>
      </p:sp>
      <p:sp>
        <p:nvSpPr>
          <p:cNvPr id="3" name="TextBox 3"/>
          <p:cNvSpPr txBox="1"/>
          <p:nvPr/>
        </p:nvSpPr>
        <p:spPr>
          <a:xfrm>
            <a:off x="2026454" y="1323975"/>
            <a:ext cx="14235093"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Curriculum Enhancement</a:t>
            </a:r>
          </a:p>
        </p:txBody>
      </p:sp>
      <p:grpSp>
        <p:nvGrpSpPr>
          <p:cNvPr id="4" name="Group 4"/>
          <p:cNvGrpSpPr/>
          <p:nvPr/>
        </p:nvGrpSpPr>
        <p:grpSpPr>
          <a:xfrm>
            <a:off x="527311" y="2688095"/>
            <a:ext cx="17272063" cy="7018337"/>
            <a:chOff x="0" y="0"/>
            <a:chExt cx="4549021" cy="1848451"/>
          </a:xfrm>
        </p:grpSpPr>
        <p:sp>
          <p:nvSpPr>
            <p:cNvPr id="5" name="Freeform 5"/>
            <p:cNvSpPr/>
            <p:nvPr/>
          </p:nvSpPr>
          <p:spPr>
            <a:xfrm>
              <a:off x="0" y="0"/>
              <a:ext cx="4549021" cy="1848451"/>
            </a:xfrm>
            <a:custGeom>
              <a:avLst/>
              <a:gdLst/>
              <a:ahLst/>
              <a:cxnLst/>
              <a:rect l="l" t="t" r="r" b="b"/>
              <a:pathLst>
                <a:path w="4549021" h="1848451">
                  <a:moveTo>
                    <a:pt x="4931" y="0"/>
                  </a:moveTo>
                  <a:lnTo>
                    <a:pt x="4544090" y="0"/>
                  </a:lnTo>
                  <a:cubicBezTo>
                    <a:pt x="4546813" y="0"/>
                    <a:pt x="4549021" y="2207"/>
                    <a:pt x="4549021" y="4931"/>
                  </a:cubicBezTo>
                  <a:lnTo>
                    <a:pt x="4549021" y="1843520"/>
                  </a:lnTo>
                  <a:cubicBezTo>
                    <a:pt x="4549021" y="1846244"/>
                    <a:pt x="4546813" y="1848451"/>
                    <a:pt x="4544090" y="1848451"/>
                  </a:cubicBezTo>
                  <a:lnTo>
                    <a:pt x="4931" y="1848451"/>
                  </a:lnTo>
                  <a:cubicBezTo>
                    <a:pt x="3623" y="1848451"/>
                    <a:pt x="2369" y="1847931"/>
                    <a:pt x="1444" y="1847007"/>
                  </a:cubicBezTo>
                  <a:cubicBezTo>
                    <a:pt x="519" y="1846082"/>
                    <a:pt x="0" y="1844828"/>
                    <a:pt x="0" y="1843520"/>
                  </a:cubicBezTo>
                  <a:lnTo>
                    <a:pt x="0" y="4931"/>
                  </a:lnTo>
                  <a:cubicBezTo>
                    <a:pt x="0" y="3623"/>
                    <a:pt x="519" y="2369"/>
                    <a:pt x="1444" y="1444"/>
                  </a:cubicBezTo>
                  <a:cubicBezTo>
                    <a:pt x="2369" y="519"/>
                    <a:pt x="3623" y="0"/>
                    <a:pt x="4931" y="0"/>
                  </a:cubicBezTo>
                  <a:close/>
                </a:path>
              </a:pathLst>
            </a:custGeom>
            <a:solidFill>
              <a:srgbClr val="FBFBF7"/>
            </a:solidFill>
            <a:ln w="38100" cap="sq">
              <a:solidFill>
                <a:srgbClr val="031D67"/>
              </a:solidFill>
              <a:prstDash val="solid"/>
              <a:miter/>
            </a:ln>
          </p:spPr>
        </p:sp>
        <p:sp>
          <p:nvSpPr>
            <p:cNvPr id="6" name="TextBox 6"/>
            <p:cNvSpPr txBox="1"/>
            <p:nvPr/>
          </p:nvSpPr>
          <p:spPr>
            <a:xfrm>
              <a:off x="0" y="-38100"/>
              <a:ext cx="4549021" cy="1886551"/>
            </a:xfrm>
            <a:prstGeom prst="rect">
              <a:avLst/>
            </a:prstGeom>
          </p:spPr>
          <p:txBody>
            <a:bodyPr lIns="50800" tIns="50800" rIns="50800" bIns="50800" rtlCol="0" anchor="ctr"/>
            <a:lstStyle/>
            <a:p>
              <a:pPr algn="ctr">
                <a:lnSpc>
                  <a:spcPts val="2034"/>
                </a:lnSpc>
              </a:pPr>
              <a:endParaRPr/>
            </a:p>
          </p:txBody>
        </p:sp>
      </p:grpSp>
      <p:sp>
        <p:nvSpPr>
          <p:cNvPr id="7" name="TextBox 7"/>
          <p:cNvSpPr txBox="1"/>
          <p:nvPr/>
        </p:nvSpPr>
        <p:spPr>
          <a:xfrm>
            <a:off x="850073" y="2771746"/>
            <a:ext cx="16587854" cy="6103542"/>
          </a:xfrm>
          <a:prstGeom prst="rect">
            <a:avLst/>
          </a:prstGeom>
        </p:spPr>
        <p:txBody>
          <a:bodyPr lIns="0" tIns="0" rIns="0" bIns="0" rtlCol="0" anchor="t">
            <a:spAutoFit/>
          </a:bodyPr>
          <a:lstStyle/>
          <a:p>
            <a:pPr algn="l">
              <a:lnSpc>
                <a:spcPts val="4834"/>
              </a:lnSpc>
            </a:pPr>
            <a:r>
              <a:rPr lang="en-US" sz="3453">
                <a:solidFill>
                  <a:srgbClr val="031D67"/>
                </a:solidFill>
                <a:latin typeface="Poppins"/>
                <a:ea typeface="Poppins"/>
                <a:cs typeface="Poppins"/>
                <a:sym typeface="Poppins"/>
              </a:rPr>
              <a:t>During the year children will participate in a variety of activities to enhance the National Curriculum.  These will include:</a:t>
            </a:r>
          </a:p>
          <a:p>
            <a:pPr algn="l">
              <a:lnSpc>
                <a:spcPts val="4834"/>
              </a:lnSpc>
            </a:pPr>
            <a:endParaRPr lang="en-US" sz="3453">
              <a:solidFill>
                <a:srgbClr val="031D67"/>
              </a:solidFill>
              <a:latin typeface="Poppins"/>
              <a:ea typeface="Poppins"/>
              <a:cs typeface="Poppins"/>
              <a:sym typeface="Poppins"/>
            </a:endParaRPr>
          </a:p>
          <a:p>
            <a:pPr marL="745514" lvl="1" indent="-372757" algn="l">
              <a:lnSpc>
                <a:spcPts val="4834"/>
              </a:lnSpc>
              <a:buFont typeface="Arial"/>
              <a:buChar char="•"/>
            </a:pPr>
            <a:r>
              <a:rPr lang="en-US" sz="3453">
                <a:solidFill>
                  <a:srgbClr val="031D67"/>
                </a:solidFill>
                <a:latin typeface="Poppins"/>
                <a:ea typeface="Poppins"/>
                <a:cs typeface="Poppins"/>
                <a:sym typeface="Poppins"/>
              </a:rPr>
              <a:t>Library skills</a:t>
            </a:r>
          </a:p>
          <a:p>
            <a:pPr marL="745514" lvl="1" indent="-372757" algn="l">
              <a:lnSpc>
                <a:spcPts val="4834"/>
              </a:lnSpc>
              <a:buFont typeface="Arial"/>
              <a:buChar char="•"/>
            </a:pPr>
            <a:r>
              <a:rPr lang="en-US" sz="3453">
                <a:solidFill>
                  <a:srgbClr val="031D67"/>
                </a:solidFill>
                <a:latin typeface="Poppins"/>
                <a:ea typeface="Poppins"/>
                <a:cs typeface="Poppins"/>
                <a:sym typeface="Poppins"/>
              </a:rPr>
              <a:t>External trip - The Living Rainforest June 2027</a:t>
            </a:r>
          </a:p>
          <a:p>
            <a:pPr marL="745514" lvl="1" indent="-372757" algn="l">
              <a:lnSpc>
                <a:spcPts val="4834"/>
              </a:lnSpc>
              <a:buFont typeface="Arial"/>
              <a:buChar char="•"/>
            </a:pPr>
            <a:r>
              <a:rPr lang="en-US" sz="3453">
                <a:solidFill>
                  <a:srgbClr val="031D67"/>
                </a:solidFill>
                <a:latin typeface="Poppins"/>
                <a:ea typeface="Poppins"/>
                <a:cs typeface="Poppins"/>
                <a:sym typeface="Poppins"/>
              </a:rPr>
              <a:t>Drama workshops</a:t>
            </a:r>
          </a:p>
          <a:p>
            <a:pPr marL="745514" lvl="1" indent="-372757" algn="l">
              <a:lnSpc>
                <a:spcPts val="4834"/>
              </a:lnSpc>
              <a:buFont typeface="Arial"/>
              <a:buChar char="•"/>
            </a:pPr>
            <a:r>
              <a:rPr lang="en-US" sz="3453">
                <a:solidFill>
                  <a:srgbClr val="031D67"/>
                </a:solidFill>
                <a:latin typeface="Poppins"/>
                <a:ea typeface="Poppins"/>
                <a:cs typeface="Poppins"/>
                <a:sym typeface="Poppins"/>
              </a:rPr>
              <a:t>Themed weeks - Feeling Good Week, Book Week,  Future Selves Week</a:t>
            </a:r>
          </a:p>
          <a:p>
            <a:pPr marL="745514" lvl="1" indent="-372757" algn="l">
              <a:lnSpc>
                <a:spcPts val="4834"/>
              </a:lnSpc>
              <a:buFont typeface="Arial"/>
              <a:buChar char="•"/>
            </a:pPr>
            <a:r>
              <a:rPr lang="en-US" sz="3453">
                <a:solidFill>
                  <a:srgbClr val="031D67"/>
                </a:solidFill>
                <a:latin typeface="Poppins"/>
                <a:ea typeface="Poppins"/>
                <a:cs typeface="Poppins"/>
                <a:sym typeface="Poppins"/>
              </a:rPr>
              <a:t>Music and fitness workshops</a:t>
            </a:r>
          </a:p>
          <a:p>
            <a:pPr marL="745514" lvl="1" indent="-372757" algn="l">
              <a:lnSpc>
                <a:spcPts val="4834"/>
              </a:lnSpc>
              <a:buFont typeface="Arial"/>
              <a:buChar char="•"/>
            </a:pPr>
            <a:r>
              <a:rPr lang="en-US" sz="3453">
                <a:solidFill>
                  <a:srgbClr val="031D67"/>
                </a:solidFill>
                <a:latin typeface="Poppins"/>
                <a:ea typeface="Poppins"/>
                <a:cs typeface="Poppins"/>
                <a:sym typeface="Poppins"/>
              </a:rPr>
              <a:t>Football skills festival with other schools</a:t>
            </a:r>
          </a:p>
          <a:p>
            <a:pPr marL="745514" lvl="1" indent="-372757" algn="l">
              <a:lnSpc>
                <a:spcPts val="4834"/>
              </a:lnSpc>
              <a:buFont typeface="Arial"/>
              <a:buChar char="•"/>
            </a:pPr>
            <a:r>
              <a:rPr lang="en-US" sz="3453">
                <a:solidFill>
                  <a:srgbClr val="031D67"/>
                </a:solidFill>
                <a:latin typeface="Poppins"/>
                <a:ea typeface="Poppins"/>
                <a:cs typeface="Poppins"/>
                <a:sym typeface="Poppins"/>
              </a:rPr>
              <a:t>Avery Care Home singing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Freeform 6"/>
          <p:cNvSpPr/>
          <p:nvPr/>
        </p:nvSpPr>
        <p:spPr>
          <a:xfrm rot="-5400000">
            <a:off x="12661132" y="5349712"/>
            <a:ext cx="7983390" cy="3522671"/>
          </a:xfrm>
          <a:custGeom>
            <a:avLst/>
            <a:gdLst/>
            <a:ahLst/>
            <a:cxnLst/>
            <a:rect l="l" t="t" r="r" b="b"/>
            <a:pathLst>
              <a:path w="7983390" h="3522671">
                <a:moveTo>
                  <a:pt x="0" y="0"/>
                </a:moveTo>
                <a:lnTo>
                  <a:pt x="7983390" y="0"/>
                </a:lnTo>
                <a:lnTo>
                  <a:pt x="7983390" y="3522671"/>
                </a:lnTo>
                <a:lnTo>
                  <a:pt x="0" y="3522671"/>
                </a:lnTo>
                <a:lnTo>
                  <a:pt x="0" y="0"/>
                </a:lnTo>
                <a:close/>
              </a:path>
            </a:pathLst>
          </a:custGeom>
          <a:blipFill>
            <a:blip r:embed="rId3"/>
            <a:stretch>
              <a:fillRect/>
            </a:stretch>
          </a:blipFill>
        </p:spPr>
      </p:sp>
      <p:sp>
        <p:nvSpPr>
          <p:cNvPr id="7" name="Freeform 7"/>
          <p:cNvSpPr/>
          <p:nvPr/>
        </p:nvSpPr>
        <p:spPr>
          <a:xfrm rot="-5400000" flipH="1" flipV="1">
            <a:off x="-2498319" y="1274696"/>
            <a:ext cx="7983390" cy="3522671"/>
          </a:xfrm>
          <a:custGeom>
            <a:avLst/>
            <a:gdLst/>
            <a:ahLst/>
            <a:cxnLst/>
            <a:rect l="l" t="t" r="r" b="b"/>
            <a:pathLst>
              <a:path w="7983390" h="3522671">
                <a:moveTo>
                  <a:pt x="7983390" y="3522671"/>
                </a:moveTo>
                <a:lnTo>
                  <a:pt x="0" y="3522671"/>
                </a:lnTo>
                <a:lnTo>
                  <a:pt x="0" y="0"/>
                </a:lnTo>
                <a:lnTo>
                  <a:pt x="7983390" y="0"/>
                </a:lnTo>
                <a:lnTo>
                  <a:pt x="7983390" y="3522671"/>
                </a:lnTo>
                <a:close/>
              </a:path>
            </a:pathLst>
          </a:custGeom>
          <a:blipFill>
            <a:blip r:embed="rId3"/>
            <a:stretch>
              <a:fillRect/>
            </a:stretch>
          </a:blipFill>
        </p:spPr>
      </p:sp>
      <p:sp>
        <p:nvSpPr>
          <p:cNvPr id="8" name="Freeform 8"/>
          <p:cNvSpPr/>
          <p:nvPr/>
        </p:nvSpPr>
        <p:spPr>
          <a:xfrm>
            <a:off x="1493376" y="9258300"/>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4"/>
            <a:stretch>
              <a:fillRect/>
            </a:stretch>
          </a:blipFill>
        </p:spPr>
      </p:sp>
      <p:sp>
        <p:nvSpPr>
          <p:cNvPr id="9" name="Freeform 9"/>
          <p:cNvSpPr/>
          <p:nvPr/>
        </p:nvSpPr>
        <p:spPr>
          <a:xfrm>
            <a:off x="15529733" y="765678"/>
            <a:ext cx="773565" cy="750358"/>
          </a:xfrm>
          <a:custGeom>
            <a:avLst/>
            <a:gdLst/>
            <a:ahLst/>
            <a:cxnLst/>
            <a:rect l="l" t="t" r="r" b="b"/>
            <a:pathLst>
              <a:path w="773565" h="750358">
                <a:moveTo>
                  <a:pt x="0" y="0"/>
                </a:moveTo>
                <a:lnTo>
                  <a:pt x="773564" y="0"/>
                </a:lnTo>
                <a:lnTo>
                  <a:pt x="773564" y="750358"/>
                </a:lnTo>
                <a:lnTo>
                  <a:pt x="0" y="750358"/>
                </a:lnTo>
                <a:lnTo>
                  <a:pt x="0" y="0"/>
                </a:lnTo>
                <a:close/>
              </a:path>
            </a:pathLst>
          </a:custGeom>
          <a:blipFill>
            <a:blip r:embed="rId4"/>
            <a:stretch>
              <a:fillRect/>
            </a:stretch>
          </a:blipFill>
        </p:spPr>
      </p:sp>
      <p:sp>
        <p:nvSpPr>
          <p:cNvPr id="10" name="Freeform 10"/>
          <p:cNvSpPr/>
          <p:nvPr/>
        </p:nvSpPr>
        <p:spPr>
          <a:xfrm>
            <a:off x="16872518" y="1702622"/>
            <a:ext cx="581208" cy="563772"/>
          </a:xfrm>
          <a:custGeom>
            <a:avLst/>
            <a:gdLst/>
            <a:ahLst/>
            <a:cxnLst/>
            <a:rect l="l" t="t" r="r" b="b"/>
            <a:pathLst>
              <a:path w="581208" h="563772">
                <a:moveTo>
                  <a:pt x="0" y="0"/>
                </a:moveTo>
                <a:lnTo>
                  <a:pt x="581208" y="0"/>
                </a:lnTo>
                <a:lnTo>
                  <a:pt x="581208" y="563772"/>
                </a:lnTo>
                <a:lnTo>
                  <a:pt x="0" y="563772"/>
                </a:lnTo>
                <a:lnTo>
                  <a:pt x="0" y="0"/>
                </a:lnTo>
                <a:close/>
              </a:path>
            </a:pathLst>
          </a:custGeom>
          <a:blipFill>
            <a:blip r:embed="rId4"/>
            <a:stretch>
              <a:fillRect/>
            </a:stretch>
          </a:blipFill>
        </p:spPr>
      </p:sp>
      <p:sp>
        <p:nvSpPr>
          <p:cNvPr id="11" name="Freeform 11"/>
          <p:cNvSpPr/>
          <p:nvPr/>
        </p:nvSpPr>
        <p:spPr>
          <a:xfrm>
            <a:off x="705713" y="8094932"/>
            <a:ext cx="581208" cy="563772"/>
          </a:xfrm>
          <a:custGeom>
            <a:avLst/>
            <a:gdLst/>
            <a:ahLst/>
            <a:cxnLst/>
            <a:rect l="l" t="t" r="r" b="b"/>
            <a:pathLst>
              <a:path w="581208" h="563772">
                <a:moveTo>
                  <a:pt x="0" y="0"/>
                </a:moveTo>
                <a:lnTo>
                  <a:pt x="581208" y="0"/>
                </a:lnTo>
                <a:lnTo>
                  <a:pt x="581208" y="563772"/>
                </a:lnTo>
                <a:lnTo>
                  <a:pt x="0" y="563772"/>
                </a:lnTo>
                <a:lnTo>
                  <a:pt x="0" y="0"/>
                </a:lnTo>
                <a:close/>
              </a:path>
            </a:pathLst>
          </a:custGeom>
          <a:blipFill>
            <a:blip r:embed="rId4"/>
            <a:stretch>
              <a:fillRect/>
            </a:stretch>
          </a:blipFill>
        </p:spPr>
      </p:sp>
      <p:sp>
        <p:nvSpPr>
          <p:cNvPr id="12" name="TextBox 12"/>
          <p:cNvSpPr txBox="1"/>
          <p:nvPr/>
        </p:nvSpPr>
        <p:spPr>
          <a:xfrm>
            <a:off x="2714539" y="1000125"/>
            <a:ext cx="12858923"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Extra Fun !</a:t>
            </a:r>
          </a:p>
        </p:txBody>
      </p:sp>
      <p:grpSp>
        <p:nvGrpSpPr>
          <p:cNvPr id="13" name="Group 13"/>
          <p:cNvGrpSpPr/>
          <p:nvPr/>
        </p:nvGrpSpPr>
        <p:grpSpPr>
          <a:xfrm>
            <a:off x="1407825" y="3191871"/>
            <a:ext cx="7522851" cy="5781372"/>
            <a:chOff x="0" y="0"/>
            <a:chExt cx="2751934" cy="2114884"/>
          </a:xfrm>
        </p:grpSpPr>
        <p:sp>
          <p:nvSpPr>
            <p:cNvPr id="14" name="Freeform 14"/>
            <p:cNvSpPr/>
            <p:nvPr/>
          </p:nvSpPr>
          <p:spPr>
            <a:xfrm>
              <a:off x="0" y="0"/>
              <a:ext cx="2751934" cy="2114884"/>
            </a:xfrm>
            <a:custGeom>
              <a:avLst/>
              <a:gdLst/>
              <a:ahLst/>
              <a:cxnLst/>
              <a:rect l="l" t="t" r="r" b="b"/>
              <a:pathLst>
                <a:path w="2751934" h="2114884">
                  <a:moveTo>
                    <a:pt x="11320" y="0"/>
                  </a:moveTo>
                  <a:lnTo>
                    <a:pt x="2740614" y="0"/>
                  </a:lnTo>
                  <a:cubicBezTo>
                    <a:pt x="2746866" y="0"/>
                    <a:pt x="2751934" y="5068"/>
                    <a:pt x="2751934" y="11320"/>
                  </a:cubicBezTo>
                  <a:lnTo>
                    <a:pt x="2751934" y="2103563"/>
                  </a:lnTo>
                  <a:cubicBezTo>
                    <a:pt x="2751934" y="2109815"/>
                    <a:pt x="2746866" y="2114884"/>
                    <a:pt x="2740614" y="2114884"/>
                  </a:cubicBezTo>
                  <a:lnTo>
                    <a:pt x="11320" y="2114884"/>
                  </a:lnTo>
                  <a:cubicBezTo>
                    <a:pt x="8318" y="2114884"/>
                    <a:pt x="5439" y="2113691"/>
                    <a:pt x="3316" y="2111568"/>
                  </a:cubicBezTo>
                  <a:cubicBezTo>
                    <a:pt x="1193" y="2109445"/>
                    <a:pt x="0" y="2106566"/>
                    <a:pt x="0" y="2103563"/>
                  </a:cubicBezTo>
                  <a:lnTo>
                    <a:pt x="0" y="11320"/>
                  </a:lnTo>
                  <a:cubicBezTo>
                    <a:pt x="0" y="8318"/>
                    <a:pt x="1193" y="5439"/>
                    <a:pt x="3316" y="3316"/>
                  </a:cubicBezTo>
                  <a:cubicBezTo>
                    <a:pt x="5439" y="1193"/>
                    <a:pt x="8318" y="0"/>
                    <a:pt x="11320" y="0"/>
                  </a:cubicBezTo>
                  <a:close/>
                </a:path>
              </a:pathLst>
            </a:custGeom>
            <a:solidFill>
              <a:srgbClr val="FBFBF7"/>
            </a:solidFill>
            <a:ln w="38100" cap="sq">
              <a:solidFill>
                <a:srgbClr val="031D67"/>
              </a:solidFill>
              <a:prstDash val="solid"/>
              <a:miter/>
            </a:ln>
          </p:spPr>
        </p:sp>
        <p:sp>
          <p:nvSpPr>
            <p:cNvPr id="15" name="TextBox 15"/>
            <p:cNvSpPr txBox="1"/>
            <p:nvPr/>
          </p:nvSpPr>
          <p:spPr>
            <a:xfrm>
              <a:off x="0" y="-38100"/>
              <a:ext cx="2751934" cy="2152984"/>
            </a:xfrm>
            <a:prstGeom prst="rect">
              <a:avLst/>
            </a:prstGeom>
          </p:spPr>
          <p:txBody>
            <a:bodyPr lIns="51955" tIns="51955" rIns="51955" bIns="51955" rtlCol="0" anchor="ctr"/>
            <a:lstStyle/>
            <a:p>
              <a:pPr algn="ctr">
                <a:lnSpc>
                  <a:spcPts val="1457"/>
                </a:lnSpc>
              </a:pPr>
              <a:endParaRPr/>
            </a:p>
          </p:txBody>
        </p:sp>
      </p:grpSp>
      <p:grpSp>
        <p:nvGrpSpPr>
          <p:cNvPr id="16" name="Group 16"/>
          <p:cNvGrpSpPr/>
          <p:nvPr/>
        </p:nvGrpSpPr>
        <p:grpSpPr>
          <a:xfrm>
            <a:off x="1780194" y="2540071"/>
            <a:ext cx="6778112" cy="938512"/>
            <a:chOff x="0" y="0"/>
            <a:chExt cx="2479501" cy="343317"/>
          </a:xfrm>
        </p:grpSpPr>
        <p:sp>
          <p:nvSpPr>
            <p:cNvPr id="17" name="Freeform 17"/>
            <p:cNvSpPr/>
            <p:nvPr/>
          </p:nvSpPr>
          <p:spPr>
            <a:xfrm>
              <a:off x="0" y="0"/>
              <a:ext cx="2479501" cy="343317"/>
            </a:xfrm>
            <a:custGeom>
              <a:avLst/>
              <a:gdLst/>
              <a:ahLst/>
              <a:cxnLst/>
              <a:rect l="l" t="t" r="r" b="b"/>
              <a:pathLst>
                <a:path w="2479501" h="343317">
                  <a:moveTo>
                    <a:pt x="12564" y="0"/>
                  </a:moveTo>
                  <a:lnTo>
                    <a:pt x="2466937" y="0"/>
                  </a:lnTo>
                  <a:cubicBezTo>
                    <a:pt x="2470269" y="0"/>
                    <a:pt x="2473465" y="1324"/>
                    <a:pt x="2475821" y="3680"/>
                  </a:cubicBezTo>
                  <a:cubicBezTo>
                    <a:pt x="2478177" y="6036"/>
                    <a:pt x="2479501" y="9232"/>
                    <a:pt x="2479501" y="12564"/>
                  </a:cubicBezTo>
                  <a:lnTo>
                    <a:pt x="2479501" y="330753"/>
                  </a:lnTo>
                  <a:cubicBezTo>
                    <a:pt x="2479501" y="334085"/>
                    <a:pt x="2478177" y="337281"/>
                    <a:pt x="2475821" y="339637"/>
                  </a:cubicBezTo>
                  <a:cubicBezTo>
                    <a:pt x="2473465" y="341993"/>
                    <a:pt x="2470269" y="343317"/>
                    <a:pt x="2466937" y="343317"/>
                  </a:cubicBezTo>
                  <a:lnTo>
                    <a:pt x="12564" y="343317"/>
                  </a:lnTo>
                  <a:cubicBezTo>
                    <a:pt x="9232" y="343317"/>
                    <a:pt x="6036" y="341993"/>
                    <a:pt x="3680" y="339637"/>
                  </a:cubicBezTo>
                  <a:cubicBezTo>
                    <a:pt x="1324" y="337281"/>
                    <a:pt x="0" y="334085"/>
                    <a:pt x="0" y="330753"/>
                  </a:cubicBezTo>
                  <a:lnTo>
                    <a:pt x="0" y="12564"/>
                  </a:lnTo>
                  <a:cubicBezTo>
                    <a:pt x="0" y="9232"/>
                    <a:pt x="1324" y="6036"/>
                    <a:pt x="3680" y="3680"/>
                  </a:cubicBezTo>
                  <a:cubicBezTo>
                    <a:pt x="6036" y="1324"/>
                    <a:pt x="9232" y="0"/>
                    <a:pt x="12564" y="0"/>
                  </a:cubicBezTo>
                  <a:close/>
                </a:path>
              </a:pathLst>
            </a:custGeom>
            <a:solidFill>
              <a:srgbClr val="FBFBF7"/>
            </a:solidFill>
            <a:ln w="38100" cap="sq">
              <a:solidFill>
                <a:srgbClr val="031D67"/>
              </a:solidFill>
              <a:prstDash val="solid"/>
              <a:miter/>
            </a:ln>
          </p:spPr>
        </p:sp>
        <p:sp>
          <p:nvSpPr>
            <p:cNvPr id="18" name="TextBox 18"/>
            <p:cNvSpPr txBox="1"/>
            <p:nvPr/>
          </p:nvSpPr>
          <p:spPr>
            <a:xfrm>
              <a:off x="0" y="-104775"/>
              <a:ext cx="2479501" cy="448092"/>
            </a:xfrm>
            <a:prstGeom prst="rect">
              <a:avLst/>
            </a:prstGeom>
          </p:spPr>
          <p:txBody>
            <a:bodyPr lIns="51955" tIns="51955" rIns="51955" bIns="51955" rtlCol="0" anchor="ctr"/>
            <a:lstStyle/>
            <a:p>
              <a:pPr algn="ctr">
                <a:lnSpc>
                  <a:spcPts val="4759"/>
                </a:lnSpc>
              </a:pPr>
              <a:endParaRPr/>
            </a:p>
          </p:txBody>
        </p:sp>
      </p:grpSp>
      <p:grpSp>
        <p:nvGrpSpPr>
          <p:cNvPr id="19" name="Group 19"/>
          <p:cNvGrpSpPr/>
          <p:nvPr/>
        </p:nvGrpSpPr>
        <p:grpSpPr>
          <a:xfrm>
            <a:off x="9357325" y="3191871"/>
            <a:ext cx="7522851" cy="5781372"/>
            <a:chOff x="0" y="0"/>
            <a:chExt cx="2751934" cy="2114884"/>
          </a:xfrm>
        </p:grpSpPr>
        <p:sp>
          <p:nvSpPr>
            <p:cNvPr id="20" name="Freeform 20"/>
            <p:cNvSpPr/>
            <p:nvPr/>
          </p:nvSpPr>
          <p:spPr>
            <a:xfrm>
              <a:off x="0" y="0"/>
              <a:ext cx="2751934" cy="2114884"/>
            </a:xfrm>
            <a:custGeom>
              <a:avLst/>
              <a:gdLst/>
              <a:ahLst/>
              <a:cxnLst/>
              <a:rect l="l" t="t" r="r" b="b"/>
              <a:pathLst>
                <a:path w="2751934" h="2114884">
                  <a:moveTo>
                    <a:pt x="11320" y="0"/>
                  </a:moveTo>
                  <a:lnTo>
                    <a:pt x="2740614" y="0"/>
                  </a:lnTo>
                  <a:cubicBezTo>
                    <a:pt x="2746866" y="0"/>
                    <a:pt x="2751934" y="5068"/>
                    <a:pt x="2751934" y="11320"/>
                  </a:cubicBezTo>
                  <a:lnTo>
                    <a:pt x="2751934" y="2103563"/>
                  </a:lnTo>
                  <a:cubicBezTo>
                    <a:pt x="2751934" y="2109815"/>
                    <a:pt x="2746866" y="2114884"/>
                    <a:pt x="2740614" y="2114884"/>
                  </a:cubicBezTo>
                  <a:lnTo>
                    <a:pt x="11320" y="2114884"/>
                  </a:lnTo>
                  <a:cubicBezTo>
                    <a:pt x="8318" y="2114884"/>
                    <a:pt x="5439" y="2113691"/>
                    <a:pt x="3316" y="2111568"/>
                  </a:cubicBezTo>
                  <a:cubicBezTo>
                    <a:pt x="1193" y="2109445"/>
                    <a:pt x="0" y="2106566"/>
                    <a:pt x="0" y="2103563"/>
                  </a:cubicBezTo>
                  <a:lnTo>
                    <a:pt x="0" y="11320"/>
                  </a:lnTo>
                  <a:cubicBezTo>
                    <a:pt x="0" y="8318"/>
                    <a:pt x="1193" y="5439"/>
                    <a:pt x="3316" y="3316"/>
                  </a:cubicBezTo>
                  <a:cubicBezTo>
                    <a:pt x="5439" y="1193"/>
                    <a:pt x="8318" y="0"/>
                    <a:pt x="11320" y="0"/>
                  </a:cubicBezTo>
                  <a:close/>
                </a:path>
              </a:pathLst>
            </a:custGeom>
            <a:solidFill>
              <a:srgbClr val="FBFBF7"/>
            </a:solidFill>
            <a:ln w="38100" cap="sq">
              <a:solidFill>
                <a:srgbClr val="031D67"/>
              </a:solidFill>
              <a:prstDash val="solid"/>
              <a:miter/>
            </a:ln>
          </p:spPr>
        </p:sp>
        <p:sp>
          <p:nvSpPr>
            <p:cNvPr id="21" name="TextBox 21"/>
            <p:cNvSpPr txBox="1"/>
            <p:nvPr/>
          </p:nvSpPr>
          <p:spPr>
            <a:xfrm>
              <a:off x="0" y="-38100"/>
              <a:ext cx="2751934" cy="2152984"/>
            </a:xfrm>
            <a:prstGeom prst="rect">
              <a:avLst/>
            </a:prstGeom>
          </p:spPr>
          <p:txBody>
            <a:bodyPr lIns="51955" tIns="51955" rIns="51955" bIns="51955" rtlCol="0" anchor="ctr"/>
            <a:lstStyle/>
            <a:p>
              <a:pPr algn="ctr">
                <a:lnSpc>
                  <a:spcPts val="1457"/>
                </a:lnSpc>
              </a:pPr>
              <a:endParaRPr/>
            </a:p>
          </p:txBody>
        </p:sp>
      </p:grpSp>
      <p:grpSp>
        <p:nvGrpSpPr>
          <p:cNvPr id="22" name="Group 22"/>
          <p:cNvGrpSpPr/>
          <p:nvPr/>
        </p:nvGrpSpPr>
        <p:grpSpPr>
          <a:xfrm>
            <a:off x="9729694" y="2540071"/>
            <a:ext cx="6778112" cy="938512"/>
            <a:chOff x="0" y="0"/>
            <a:chExt cx="2479501" cy="343317"/>
          </a:xfrm>
        </p:grpSpPr>
        <p:sp>
          <p:nvSpPr>
            <p:cNvPr id="23" name="Freeform 23"/>
            <p:cNvSpPr/>
            <p:nvPr/>
          </p:nvSpPr>
          <p:spPr>
            <a:xfrm>
              <a:off x="0" y="0"/>
              <a:ext cx="2479501" cy="343317"/>
            </a:xfrm>
            <a:custGeom>
              <a:avLst/>
              <a:gdLst/>
              <a:ahLst/>
              <a:cxnLst/>
              <a:rect l="l" t="t" r="r" b="b"/>
              <a:pathLst>
                <a:path w="2479501" h="343317">
                  <a:moveTo>
                    <a:pt x="12564" y="0"/>
                  </a:moveTo>
                  <a:lnTo>
                    <a:pt x="2466937" y="0"/>
                  </a:lnTo>
                  <a:cubicBezTo>
                    <a:pt x="2470269" y="0"/>
                    <a:pt x="2473465" y="1324"/>
                    <a:pt x="2475821" y="3680"/>
                  </a:cubicBezTo>
                  <a:cubicBezTo>
                    <a:pt x="2478177" y="6036"/>
                    <a:pt x="2479501" y="9232"/>
                    <a:pt x="2479501" y="12564"/>
                  </a:cubicBezTo>
                  <a:lnTo>
                    <a:pt x="2479501" y="330753"/>
                  </a:lnTo>
                  <a:cubicBezTo>
                    <a:pt x="2479501" y="334085"/>
                    <a:pt x="2478177" y="337281"/>
                    <a:pt x="2475821" y="339637"/>
                  </a:cubicBezTo>
                  <a:cubicBezTo>
                    <a:pt x="2473465" y="341993"/>
                    <a:pt x="2470269" y="343317"/>
                    <a:pt x="2466937" y="343317"/>
                  </a:cubicBezTo>
                  <a:lnTo>
                    <a:pt x="12564" y="343317"/>
                  </a:lnTo>
                  <a:cubicBezTo>
                    <a:pt x="9232" y="343317"/>
                    <a:pt x="6036" y="341993"/>
                    <a:pt x="3680" y="339637"/>
                  </a:cubicBezTo>
                  <a:cubicBezTo>
                    <a:pt x="1324" y="337281"/>
                    <a:pt x="0" y="334085"/>
                    <a:pt x="0" y="330753"/>
                  </a:cubicBezTo>
                  <a:lnTo>
                    <a:pt x="0" y="12564"/>
                  </a:lnTo>
                  <a:cubicBezTo>
                    <a:pt x="0" y="9232"/>
                    <a:pt x="1324" y="6036"/>
                    <a:pt x="3680" y="3680"/>
                  </a:cubicBezTo>
                  <a:cubicBezTo>
                    <a:pt x="6036" y="1324"/>
                    <a:pt x="9232" y="0"/>
                    <a:pt x="12564" y="0"/>
                  </a:cubicBezTo>
                  <a:close/>
                </a:path>
              </a:pathLst>
            </a:custGeom>
            <a:solidFill>
              <a:srgbClr val="FBFBF7"/>
            </a:solidFill>
            <a:ln w="38100" cap="sq">
              <a:solidFill>
                <a:srgbClr val="031D67"/>
              </a:solidFill>
              <a:prstDash val="solid"/>
              <a:miter/>
            </a:ln>
          </p:spPr>
        </p:sp>
        <p:sp>
          <p:nvSpPr>
            <p:cNvPr id="24" name="TextBox 24"/>
            <p:cNvSpPr txBox="1"/>
            <p:nvPr/>
          </p:nvSpPr>
          <p:spPr>
            <a:xfrm>
              <a:off x="0" y="-104775"/>
              <a:ext cx="2479501" cy="448092"/>
            </a:xfrm>
            <a:prstGeom prst="rect">
              <a:avLst/>
            </a:prstGeom>
          </p:spPr>
          <p:txBody>
            <a:bodyPr lIns="51955" tIns="51955" rIns="51955" bIns="51955" rtlCol="0" anchor="ctr"/>
            <a:lstStyle/>
            <a:p>
              <a:pPr algn="ctr">
                <a:lnSpc>
                  <a:spcPts val="4759"/>
                </a:lnSpc>
              </a:pPr>
              <a:endParaRPr/>
            </a:p>
          </p:txBody>
        </p:sp>
      </p:grpSp>
      <p:sp>
        <p:nvSpPr>
          <p:cNvPr id="25" name="TextBox 25"/>
          <p:cNvSpPr txBox="1"/>
          <p:nvPr/>
        </p:nvSpPr>
        <p:spPr>
          <a:xfrm>
            <a:off x="9825913" y="3799918"/>
            <a:ext cx="6585674" cy="4967605"/>
          </a:xfrm>
          <a:prstGeom prst="rect">
            <a:avLst/>
          </a:prstGeom>
        </p:spPr>
        <p:txBody>
          <a:bodyPr lIns="0" tIns="0" rIns="0" bIns="0" rtlCol="0" anchor="t">
            <a:spAutoFit/>
          </a:bodyPr>
          <a:lstStyle/>
          <a:p>
            <a:pPr algn="l">
              <a:lnSpc>
                <a:spcPts val="3919"/>
              </a:lnSpc>
            </a:pPr>
            <a:r>
              <a:rPr lang="en-US" sz="2799">
                <a:solidFill>
                  <a:srgbClr val="031D67"/>
                </a:solidFill>
                <a:latin typeface="Poppins"/>
                <a:ea typeface="Poppins"/>
                <a:cs typeface="Poppins"/>
                <a:sym typeface="Poppins"/>
              </a:rPr>
              <a:t>The children will have the opportunity to take home a Bedtime book Bag.  Share a book with your children whilst they snuggle up with our reading owl and a yummy hot chocolate!</a:t>
            </a:r>
          </a:p>
          <a:p>
            <a:pPr algn="l">
              <a:lnSpc>
                <a:spcPts val="3919"/>
              </a:lnSpc>
            </a:pPr>
            <a:endParaRPr lang="en-US" sz="2799">
              <a:solidFill>
                <a:srgbClr val="031D67"/>
              </a:solidFill>
              <a:latin typeface="Poppins"/>
              <a:ea typeface="Poppins"/>
              <a:cs typeface="Poppins"/>
              <a:sym typeface="Poppins"/>
            </a:endParaRPr>
          </a:p>
          <a:p>
            <a:pPr algn="l">
              <a:lnSpc>
                <a:spcPts val="3919"/>
              </a:lnSpc>
            </a:pPr>
            <a:r>
              <a:rPr lang="en-US" sz="2799">
                <a:solidFill>
                  <a:srgbClr val="031D67"/>
                </a:solidFill>
                <a:latin typeface="Poppins"/>
                <a:ea typeface="Poppins"/>
                <a:cs typeface="Poppins"/>
                <a:sym typeface="Poppins"/>
              </a:rPr>
              <a:t>Please record which was their favourite as the children will share in the class</a:t>
            </a:r>
          </a:p>
        </p:txBody>
      </p:sp>
      <p:sp>
        <p:nvSpPr>
          <p:cNvPr id="26" name="TextBox 26"/>
          <p:cNvSpPr txBox="1"/>
          <p:nvPr/>
        </p:nvSpPr>
        <p:spPr>
          <a:xfrm>
            <a:off x="2315261" y="2665474"/>
            <a:ext cx="5707979"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Physifun Bag</a:t>
            </a:r>
          </a:p>
        </p:txBody>
      </p:sp>
      <p:sp>
        <p:nvSpPr>
          <p:cNvPr id="27" name="TextBox 27"/>
          <p:cNvSpPr txBox="1"/>
          <p:nvPr/>
        </p:nvSpPr>
        <p:spPr>
          <a:xfrm>
            <a:off x="10264761" y="2665474"/>
            <a:ext cx="5707979" cy="592455"/>
          </a:xfrm>
          <a:prstGeom prst="rect">
            <a:avLst/>
          </a:prstGeom>
        </p:spPr>
        <p:txBody>
          <a:bodyPr lIns="0" tIns="0" rIns="0" bIns="0" rtlCol="0" anchor="t">
            <a:spAutoFit/>
          </a:bodyPr>
          <a:lstStyle/>
          <a:p>
            <a:pPr algn="ctr">
              <a:lnSpc>
                <a:spcPts val="4620"/>
              </a:lnSpc>
            </a:pPr>
            <a:r>
              <a:rPr lang="en-US" sz="3300" b="1">
                <a:solidFill>
                  <a:srgbClr val="031D67"/>
                </a:solidFill>
                <a:latin typeface="Poppins Bold"/>
                <a:ea typeface="Poppins Bold"/>
                <a:cs typeface="Poppins Bold"/>
                <a:sym typeface="Poppins Bold"/>
              </a:rPr>
              <a:t>Bedtime Book bag</a:t>
            </a:r>
          </a:p>
        </p:txBody>
      </p:sp>
      <p:sp>
        <p:nvSpPr>
          <p:cNvPr id="28" name="TextBox 28"/>
          <p:cNvSpPr txBox="1"/>
          <p:nvPr/>
        </p:nvSpPr>
        <p:spPr>
          <a:xfrm>
            <a:off x="2106010" y="3803542"/>
            <a:ext cx="6126480" cy="4472305"/>
          </a:xfrm>
          <a:prstGeom prst="rect">
            <a:avLst/>
          </a:prstGeom>
        </p:spPr>
        <p:txBody>
          <a:bodyPr lIns="0" tIns="0" rIns="0" bIns="0" rtlCol="0" anchor="t">
            <a:spAutoFit/>
          </a:bodyPr>
          <a:lstStyle/>
          <a:p>
            <a:pPr algn="ctr">
              <a:lnSpc>
                <a:spcPts val="3919"/>
              </a:lnSpc>
              <a:spcBef>
                <a:spcPct val="0"/>
              </a:spcBef>
            </a:pPr>
            <a:r>
              <a:rPr lang="en-US" sz="2799">
                <a:solidFill>
                  <a:srgbClr val="031D67"/>
                </a:solidFill>
                <a:latin typeface="Poppins"/>
                <a:ea typeface="Poppins"/>
                <a:cs typeface="Poppins"/>
                <a:sym typeface="Poppins"/>
              </a:rPr>
              <a:t>Each week a child will be chosen to take home a Physifun bag.  These bags will give the childrenthe chance to try some different games at home with their family, with all the equipment provided in the bags.  Please record what you do as the children will share in the class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3444932" y="515863"/>
            <a:ext cx="21928277" cy="9566211"/>
          </a:xfrm>
          <a:custGeom>
            <a:avLst/>
            <a:gdLst/>
            <a:ahLst/>
            <a:cxnLst/>
            <a:rect l="l" t="t" r="r" b="b"/>
            <a:pathLst>
              <a:path w="21928277" h="9566211">
                <a:moveTo>
                  <a:pt x="0" y="0"/>
                </a:moveTo>
                <a:lnTo>
                  <a:pt x="21928277" y="0"/>
                </a:lnTo>
                <a:lnTo>
                  <a:pt x="21928277" y="9566211"/>
                </a:lnTo>
                <a:lnTo>
                  <a:pt x="0" y="9566211"/>
                </a:lnTo>
                <a:lnTo>
                  <a:pt x="0" y="0"/>
                </a:lnTo>
                <a:close/>
              </a:path>
            </a:pathLst>
          </a:custGeom>
          <a:blipFill>
            <a:blip r:embed="rId2"/>
            <a:stretch>
              <a:fillRect/>
            </a:stretch>
          </a:blipFill>
        </p:spPr>
      </p:sp>
      <p:sp>
        <p:nvSpPr>
          <p:cNvPr id="3" name="TextBox 3"/>
          <p:cNvSpPr txBox="1"/>
          <p:nvPr/>
        </p:nvSpPr>
        <p:spPr>
          <a:xfrm>
            <a:off x="2026454" y="1323975"/>
            <a:ext cx="14235093" cy="1240143"/>
          </a:xfrm>
          <a:prstGeom prst="rect">
            <a:avLst/>
          </a:prstGeom>
        </p:spPr>
        <p:txBody>
          <a:bodyPr lIns="0" tIns="0" rIns="0" bIns="0" rtlCol="0" anchor="t">
            <a:spAutoFit/>
          </a:bodyPr>
          <a:lstStyle/>
          <a:p>
            <a:pPr algn="ctr">
              <a:lnSpc>
                <a:spcPts val="8459"/>
              </a:lnSpc>
            </a:pPr>
            <a:r>
              <a:rPr lang="en-US" sz="8999">
                <a:solidFill>
                  <a:srgbClr val="031D67"/>
                </a:solidFill>
                <a:latin typeface="The Seasons"/>
                <a:ea typeface="The Seasons"/>
                <a:cs typeface="The Seasons"/>
                <a:sym typeface="The Seasons"/>
              </a:rPr>
              <a:t>Voulunteers</a:t>
            </a:r>
          </a:p>
        </p:txBody>
      </p:sp>
      <p:grpSp>
        <p:nvGrpSpPr>
          <p:cNvPr id="4" name="Group 4"/>
          <p:cNvGrpSpPr/>
          <p:nvPr/>
        </p:nvGrpSpPr>
        <p:grpSpPr>
          <a:xfrm>
            <a:off x="527311" y="2413775"/>
            <a:ext cx="17272063" cy="7292657"/>
            <a:chOff x="0" y="0"/>
            <a:chExt cx="4549021" cy="1920700"/>
          </a:xfrm>
        </p:grpSpPr>
        <p:sp>
          <p:nvSpPr>
            <p:cNvPr id="5" name="Freeform 5"/>
            <p:cNvSpPr/>
            <p:nvPr/>
          </p:nvSpPr>
          <p:spPr>
            <a:xfrm>
              <a:off x="0" y="0"/>
              <a:ext cx="4549021" cy="1920700"/>
            </a:xfrm>
            <a:custGeom>
              <a:avLst/>
              <a:gdLst/>
              <a:ahLst/>
              <a:cxnLst/>
              <a:rect l="l" t="t" r="r" b="b"/>
              <a:pathLst>
                <a:path w="4549021" h="1920700">
                  <a:moveTo>
                    <a:pt x="4931" y="0"/>
                  </a:moveTo>
                  <a:lnTo>
                    <a:pt x="4544090" y="0"/>
                  </a:lnTo>
                  <a:cubicBezTo>
                    <a:pt x="4546813" y="0"/>
                    <a:pt x="4549021" y="2207"/>
                    <a:pt x="4549021" y="4931"/>
                  </a:cubicBezTo>
                  <a:lnTo>
                    <a:pt x="4549021" y="1915769"/>
                  </a:lnTo>
                  <a:cubicBezTo>
                    <a:pt x="4549021" y="1918492"/>
                    <a:pt x="4546813" y="1920700"/>
                    <a:pt x="4544090" y="1920700"/>
                  </a:cubicBezTo>
                  <a:lnTo>
                    <a:pt x="4931" y="1920700"/>
                  </a:lnTo>
                  <a:cubicBezTo>
                    <a:pt x="3623" y="1920700"/>
                    <a:pt x="2369" y="1920180"/>
                    <a:pt x="1444" y="1919256"/>
                  </a:cubicBezTo>
                  <a:cubicBezTo>
                    <a:pt x="519" y="1918331"/>
                    <a:pt x="0" y="1917077"/>
                    <a:pt x="0" y="1915769"/>
                  </a:cubicBezTo>
                  <a:lnTo>
                    <a:pt x="0" y="4931"/>
                  </a:lnTo>
                  <a:cubicBezTo>
                    <a:pt x="0" y="3623"/>
                    <a:pt x="519" y="2369"/>
                    <a:pt x="1444" y="1444"/>
                  </a:cubicBezTo>
                  <a:cubicBezTo>
                    <a:pt x="2369" y="519"/>
                    <a:pt x="3623" y="0"/>
                    <a:pt x="4931" y="0"/>
                  </a:cubicBezTo>
                  <a:close/>
                </a:path>
              </a:pathLst>
            </a:custGeom>
            <a:solidFill>
              <a:srgbClr val="FBFBF7"/>
            </a:solidFill>
            <a:ln w="38100" cap="sq">
              <a:solidFill>
                <a:srgbClr val="031D67"/>
              </a:solidFill>
              <a:prstDash val="solid"/>
              <a:miter/>
            </a:ln>
          </p:spPr>
        </p:sp>
        <p:sp>
          <p:nvSpPr>
            <p:cNvPr id="6" name="TextBox 6"/>
            <p:cNvSpPr txBox="1"/>
            <p:nvPr/>
          </p:nvSpPr>
          <p:spPr>
            <a:xfrm>
              <a:off x="0" y="-38100"/>
              <a:ext cx="4549021" cy="1958800"/>
            </a:xfrm>
            <a:prstGeom prst="rect">
              <a:avLst/>
            </a:prstGeom>
          </p:spPr>
          <p:txBody>
            <a:bodyPr lIns="50800" tIns="50800" rIns="50800" bIns="50800" rtlCol="0" anchor="ctr"/>
            <a:lstStyle/>
            <a:p>
              <a:pPr algn="ctr">
                <a:lnSpc>
                  <a:spcPts val="2034"/>
                </a:lnSpc>
              </a:pPr>
              <a:endParaRPr/>
            </a:p>
          </p:txBody>
        </p:sp>
      </p:grpSp>
      <p:sp>
        <p:nvSpPr>
          <p:cNvPr id="7" name="TextBox 7"/>
          <p:cNvSpPr txBox="1"/>
          <p:nvPr/>
        </p:nvSpPr>
        <p:spPr>
          <a:xfrm>
            <a:off x="671446" y="2628888"/>
            <a:ext cx="16839314" cy="7724062"/>
          </a:xfrm>
          <a:prstGeom prst="rect">
            <a:avLst/>
          </a:prstGeom>
        </p:spPr>
        <p:txBody>
          <a:bodyPr lIns="0" tIns="0" rIns="0" bIns="0" rtlCol="0" anchor="t">
            <a:spAutoFit/>
          </a:bodyPr>
          <a:lstStyle/>
          <a:p>
            <a:pPr algn="l">
              <a:lnSpc>
                <a:spcPts val="4694"/>
              </a:lnSpc>
            </a:pPr>
            <a:r>
              <a:rPr lang="en-US" sz="3353">
                <a:solidFill>
                  <a:srgbClr val="031D67"/>
                </a:solidFill>
                <a:latin typeface="Poppins"/>
                <a:ea typeface="Poppins"/>
                <a:cs typeface="Poppins"/>
                <a:sym typeface="Poppins"/>
              </a:rPr>
              <a:t>Friends of Trumps Green Committee  - are looking for a co-chair and some other vacancies.  If anyone is interested in helping please email the school office.  The Friends are vital in supporting our school.  Thier fund raising enables us to purchase additional resources and fund extra curricular activities linked to our learning.  Without them none of the exciting extras would go ahead.</a:t>
            </a:r>
          </a:p>
          <a:p>
            <a:pPr algn="l">
              <a:lnSpc>
                <a:spcPts val="4694"/>
              </a:lnSpc>
            </a:pPr>
            <a:endParaRPr lang="en-US" sz="3353">
              <a:solidFill>
                <a:srgbClr val="031D67"/>
              </a:solidFill>
              <a:latin typeface="Poppins"/>
              <a:ea typeface="Poppins"/>
              <a:cs typeface="Poppins"/>
              <a:sym typeface="Poppins"/>
            </a:endParaRPr>
          </a:p>
          <a:p>
            <a:pPr algn="l">
              <a:lnSpc>
                <a:spcPts val="4694"/>
              </a:lnSpc>
            </a:pPr>
            <a:r>
              <a:rPr lang="en-US" sz="3353">
                <a:solidFill>
                  <a:srgbClr val="031D67"/>
                </a:solidFill>
                <a:latin typeface="Poppins"/>
                <a:ea typeface="Poppins"/>
                <a:cs typeface="Poppins"/>
                <a:sym typeface="Poppins"/>
              </a:rPr>
              <a:t>From time to time we ask for volunteers to help with:</a:t>
            </a:r>
          </a:p>
          <a:p>
            <a:pPr marL="723925" lvl="1" indent="-361962" algn="l">
              <a:lnSpc>
                <a:spcPts val="4694"/>
              </a:lnSpc>
              <a:buFont typeface="Arial"/>
              <a:buChar char="•"/>
            </a:pPr>
            <a:r>
              <a:rPr lang="en-US" sz="3353">
                <a:solidFill>
                  <a:srgbClr val="031D67"/>
                </a:solidFill>
                <a:latin typeface="Poppins"/>
                <a:ea typeface="Poppins"/>
                <a:cs typeface="Poppins"/>
                <a:sym typeface="Poppins"/>
              </a:rPr>
              <a:t>walking children to otherside activites - woods, library, St Ann’s, Avery Care Home</a:t>
            </a:r>
          </a:p>
          <a:p>
            <a:pPr marL="723925" lvl="1" indent="-361962" algn="l">
              <a:lnSpc>
                <a:spcPts val="4694"/>
              </a:lnSpc>
              <a:buFont typeface="Arial"/>
              <a:buChar char="•"/>
            </a:pPr>
            <a:r>
              <a:rPr lang="en-US" sz="3353">
                <a:solidFill>
                  <a:srgbClr val="031D67"/>
                </a:solidFill>
                <a:latin typeface="Poppins"/>
                <a:ea typeface="Poppins"/>
                <a:cs typeface="Poppins"/>
                <a:sym typeface="Poppins"/>
              </a:rPr>
              <a:t>Tending flowerbeds outside the classrooms</a:t>
            </a:r>
          </a:p>
          <a:p>
            <a:pPr marL="723925" lvl="1" indent="-361962" algn="l">
              <a:lnSpc>
                <a:spcPts val="4694"/>
              </a:lnSpc>
              <a:buFont typeface="Arial"/>
              <a:buChar char="•"/>
            </a:pPr>
            <a:r>
              <a:rPr lang="en-US" sz="3353">
                <a:solidFill>
                  <a:srgbClr val="031D67"/>
                </a:solidFill>
                <a:latin typeface="Poppins"/>
                <a:ea typeface="Poppins"/>
                <a:cs typeface="Poppins"/>
                <a:sym typeface="Poppins"/>
              </a:rPr>
              <a:t>Providing paper plates, tissues, hand gel and soap when stocks get low</a:t>
            </a:r>
          </a:p>
          <a:p>
            <a:pPr algn="l">
              <a:lnSpc>
                <a:spcPts val="4834"/>
              </a:lnSpc>
            </a:pPr>
            <a:endParaRPr lang="en-US" sz="3353">
              <a:solidFill>
                <a:srgbClr val="031D67"/>
              </a:solidFill>
              <a:latin typeface="Poppins"/>
              <a:ea typeface="Poppins"/>
              <a:cs typeface="Poppins"/>
              <a:sym typeface="Poppins"/>
            </a:endParaRPr>
          </a:p>
          <a:p>
            <a:pPr algn="l">
              <a:lnSpc>
                <a:spcPts val="4834"/>
              </a:lnSpc>
            </a:pPr>
            <a:endParaRPr lang="en-US" sz="3353">
              <a:solidFill>
                <a:srgbClr val="031D67"/>
              </a:solidFill>
              <a:latin typeface="Poppins"/>
              <a:ea typeface="Poppins"/>
              <a:cs typeface="Poppins"/>
              <a:sym typeface="Poppin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BFBF7"/>
        </a:solidFill>
        <a:effectLst/>
      </p:bgPr>
    </p:bg>
    <p:spTree>
      <p:nvGrpSpPr>
        <p:cNvPr id="1" name=""/>
        <p:cNvGrpSpPr/>
        <p:nvPr/>
      </p:nvGrpSpPr>
      <p:grpSpPr>
        <a:xfrm>
          <a:off x="0" y="0"/>
          <a:ext cx="0" cy="0"/>
          <a:chOff x="0" y="0"/>
          <a:chExt cx="0" cy="0"/>
        </a:xfrm>
      </p:grpSpPr>
      <p:sp>
        <p:nvSpPr>
          <p:cNvPr id="2" name="Freeform 2"/>
          <p:cNvSpPr/>
          <p:nvPr/>
        </p:nvSpPr>
        <p:spPr>
          <a:xfrm>
            <a:off x="-765108" y="-4528738"/>
            <a:ext cx="13458980" cy="11339191"/>
          </a:xfrm>
          <a:custGeom>
            <a:avLst/>
            <a:gdLst/>
            <a:ahLst/>
            <a:cxnLst/>
            <a:rect l="l" t="t" r="r" b="b"/>
            <a:pathLst>
              <a:path w="13458980" h="11339191">
                <a:moveTo>
                  <a:pt x="0" y="0"/>
                </a:moveTo>
                <a:lnTo>
                  <a:pt x="13458980" y="0"/>
                </a:lnTo>
                <a:lnTo>
                  <a:pt x="13458980" y="11339191"/>
                </a:lnTo>
                <a:lnTo>
                  <a:pt x="0" y="11339191"/>
                </a:lnTo>
                <a:lnTo>
                  <a:pt x="0" y="0"/>
                </a:lnTo>
                <a:close/>
              </a:path>
            </a:pathLst>
          </a:custGeom>
          <a:blipFill>
            <a:blip r:embed="rId2">
              <a:alphaModFix amt="47000"/>
            </a:blip>
            <a:stretch>
              <a:fillRect/>
            </a:stretch>
          </a:blipFill>
        </p:spPr>
      </p:sp>
      <p:sp>
        <p:nvSpPr>
          <p:cNvPr id="3" name="Freeform 3"/>
          <p:cNvSpPr/>
          <p:nvPr/>
        </p:nvSpPr>
        <p:spPr>
          <a:xfrm>
            <a:off x="6544375" y="1702622"/>
            <a:ext cx="12392873" cy="10440996"/>
          </a:xfrm>
          <a:custGeom>
            <a:avLst/>
            <a:gdLst/>
            <a:ahLst/>
            <a:cxnLst/>
            <a:rect l="l" t="t" r="r" b="b"/>
            <a:pathLst>
              <a:path w="12392873" h="10440996">
                <a:moveTo>
                  <a:pt x="0" y="0"/>
                </a:moveTo>
                <a:lnTo>
                  <a:pt x="12392873" y="0"/>
                </a:lnTo>
                <a:lnTo>
                  <a:pt x="12392873" y="10440996"/>
                </a:lnTo>
                <a:lnTo>
                  <a:pt x="0" y="10440996"/>
                </a:lnTo>
                <a:lnTo>
                  <a:pt x="0" y="0"/>
                </a:lnTo>
                <a:close/>
              </a:path>
            </a:pathLst>
          </a:custGeom>
          <a:blipFill>
            <a:blip r:embed="rId2">
              <a:alphaModFix amt="47000"/>
            </a:blip>
            <a:stretch>
              <a:fillRect/>
            </a:stretch>
          </a:blipFill>
        </p:spPr>
      </p:sp>
      <p:sp>
        <p:nvSpPr>
          <p:cNvPr id="4" name="Freeform 4"/>
          <p:cNvSpPr/>
          <p:nvPr/>
        </p:nvSpPr>
        <p:spPr>
          <a:xfrm>
            <a:off x="12091563" y="-4910858"/>
            <a:ext cx="12392873" cy="10440996"/>
          </a:xfrm>
          <a:custGeom>
            <a:avLst/>
            <a:gdLst/>
            <a:ahLst/>
            <a:cxnLst/>
            <a:rect l="l" t="t" r="r" b="b"/>
            <a:pathLst>
              <a:path w="12392873" h="10440996">
                <a:moveTo>
                  <a:pt x="0" y="0"/>
                </a:moveTo>
                <a:lnTo>
                  <a:pt x="12392874" y="0"/>
                </a:lnTo>
                <a:lnTo>
                  <a:pt x="12392874" y="10440995"/>
                </a:lnTo>
                <a:lnTo>
                  <a:pt x="0" y="10440995"/>
                </a:lnTo>
                <a:lnTo>
                  <a:pt x="0" y="0"/>
                </a:lnTo>
                <a:close/>
              </a:path>
            </a:pathLst>
          </a:custGeom>
          <a:blipFill>
            <a:blip r:embed="rId2">
              <a:alphaModFix amt="47000"/>
            </a:blip>
            <a:stretch>
              <a:fillRect/>
            </a:stretch>
          </a:blipFill>
        </p:spPr>
      </p:sp>
      <p:sp>
        <p:nvSpPr>
          <p:cNvPr id="5" name="Freeform 5"/>
          <p:cNvSpPr/>
          <p:nvPr/>
        </p:nvSpPr>
        <p:spPr>
          <a:xfrm flipH="1">
            <a:off x="-7494598" y="4617405"/>
            <a:ext cx="13458980" cy="11339191"/>
          </a:xfrm>
          <a:custGeom>
            <a:avLst/>
            <a:gdLst/>
            <a:ahLst/>
            <a:cxnLst/>
            <a:rect l="l" t="t" r="r" b="b"/>
            <a:pathLst>
              <a:path w="13458980" h="11339191">
                <a:moveTo>
                  <a:pt x="13458980" y="0"/>
                </a:moveTo>
                <a:lnTo>
                  <a:pt x="0" y="0"/>
                </a:lnTo>
                <a:lnTo>
                  <a:pt x="0" y="11339190"/>
                </a:lnTo>
                <a:lnTo>
                  <a:pt x="13458980" y="11339190"/>
                </a:lnTo>
                <a:lnTo>
                  <a:pt x="13458980" y="0"/>
                </a:lnTo>
                <a:close/>
              </a:path>
            </a:pathLst>
          </a:custGeom>
          <a:blipFill>
            <a:blip r:embed="rId2">
              <a:alphaModFix amt="47000"/>
            </a:blip>
            <a:stretch>
              <a:fillRect/>
            </a:stretch>
          </a:blipFill>
        </p:spPr>
      </p:sp>
      <p:sp>
        <p:nvSpPr>
          <p:cNvPr id="6" name="Freeform 6"/>
          <p:cNvSpPr/>
          <p:nvPr/>
        </p:nvSpPr>
        <p:spPr>
          <a:xfrm rot="-3691652" flipH="1" flipV="1">
            <a:off x="11561025" y="9463085"/>
            <a:ext cx="7837507" cy="3458300"/>
          </a:xfrm>
          <a:custGeom>
            <a:avLst/>
            <a:gdLst/>
            <a:ahLst/>
            <a:cxnLst/>
            <a:rect l="l" t="t" r="r" b="b"/>
            <a:pathLst>
              <a:path w="7837507" h="3458300">
                <a:moveTo>
                  <a:pt x="7837506" y="3458300"/>
                </a:moveTo>
                <a:lnTo>
                  <a:pt x="0" y="3458300"/>
                </a:lnTo>
                <a:lnTo>
                  <a:pt x="0" y="0"/>
                </a:lnTo>
                <a:lnTo>
                  <a:pt x="7837506" y="0"/>
                </a:lnTo>
                <a:lnTo>
                  <a:pt x="7837506" y="3458300"/>
                </a:lnTo>
                <a:close/>
              </a:path>
            </a:pathLst>
          </a:custGeom>
          <a:blipFill>
            <a:blip r:embed="rId3"/>
            <a:stretch>
              <a:fillRect/>
            </a:stretch>
          </a:blipFill>
        </p:spPr>
      </p:sp>
      <p:sp>
        <p:nvSpPr>
          <p:cNvPr id="7" name="Freeform 7"/>
          <p:cNvSpPr/>
          <p:nvPr/>
        </p:nvSpPr>
        <p:spPr>
          <a:xfrm rot="-9836015" flipH="1">
            <a:off x="4668232" y="-1257044"/>
            <a:ext cx="8151880" cy="3597017"/>
          </a:xfrm>
          <a:custGeom>
            <a:avLst/>
            <a:gdLst/>
            <a:ahLst/>
            <a:cxnLst/>
            <a:rect l="l" t="t" r="r" b="b"/>
            <a:pathLst>
              <a:path w="8151880" h="3597017">
                <a:moveTo>
                  <a:pt x="8151880" y="0"/>
                </a:moveTo>
                <a:lnTo>
                  <a:pt x="0" y="0"/>
                </a:lnTo>
                <a:lnTo>
                  <a:pt x="0" y="3597017"/>
                </a:lnTo>
                <a:lnTo>
                  <a:pt x="8151880" y="3597017"/>
                </a:lnTo>
                <a:lnTo>
                  <a:pt x="8151880" y="0"/>
                </a:lnTo>
                <a:close/>
              </a:path>
            </a:pathLst>
          </a:custGeom>
          <a:blipFill>
            <a:blip r:embed="rId3"/>
            <a:stretch>
              <a:fillRect/>
            </a:stretch>
          </a:blipFill>
        </p:spPr>
      </p:sp>
      <p:sp>
        <p:nvSpPr>
          <p:cNvPr id="8" name="Freeform 8"/>
          <p:cNvSpPr/>
          <p:nvPr/>
        </p:nvSpPr>
        <p:spPr>
          <a:xfrm rot="-987159" flipH="1">
            <a:off x="3597197" y="9236629"/>
            <a:ext cx="8151880" cy="3597017"/>
          </a:xfrm>
          <a:custGeom>
            <a:avLst/>
            <a:gdLst/>
            <a:ahLst/>
            <a:cxnLst/>
            <a:rect l="l" t="t" r="r" b="b"/>
            <a:pathLst>
              <a:path w="8151880" h="3597017">
                <a:moveTo>
                  <a:pt x="8151881" y="0"/>
                </a:moveTo>
                <a:lnTo>
                  <a:pt x="0" y="0"/>
                </a:lnTo>
                <a:lnTo>
                  <a:pt x="0" y="3597017"/>
                </a:lnTo>
                <a:lnTo>
                  <a:pt x="8151881" y="3597017"/>
                </a:lnTo>
                <a:lnTo>
                  <a:pt x="8151881" y="0"/>
                </a:lnTo>
                <a:close/>
              </a:path>
            </a:pathLst>
          </a:custGeom>
          <a:blipFill>
            <a:blip r:embed="rId3"/>
            <a:stretch>
              <a:fillRect/>
            </a:stretch>
          </a:blipFill>
        </p:spPr>
      </p:sp>
      <p:sp>
        <p:nvSpPr>
          <p:cNvPr id="9" name="Freeform 9"/>
          <p:cNvSpPr/>
          <p:nvPr/>
        </p:nvSpPr>
        <p:spPr>
          <a:xfrm rot="-8100000" flipH="1" flipV="1">
            <a:off x="-802627" y="8966298"/>
            <a:ext cx="7461382" cy="3292335"/>
          </a:xfrm>
          <a:custGeom>
            <a:avLst/>
            <a:gdLst/>
            <a:ahLst/>
            <a:cxnLst/>
            <a:rect l="l" t="t" r="r" b="b"/>
            <a:pathLst>
              <a:path w="7461382" h="3292335">
                <a:moveTo>
                  <a:pt x="7461382" y="3292335"/>
                </a:moveTo>
                <a:lnTo>
                  <a:pt x="0" y="3292335"/>
                </a:lnTo>
                <a:lnTo>
                  <a:pt x="0" y="0"/>
                </a:lnTo>
                <a:lnTo>
                  <a:pt x="7461382" y="0"/>
                </a:lnTo>
                <a:lnTo>
                  <a:pt x="7461382" y="3292335"/>
                </a:lnTo>
                <a:close/>
              </a:path>
            </a:pathLst>
          </a:custGeom>
          <a:blipFill>
            <a:blip r:embed="rId3"/>
            <a:stretch>
              <a:fillRect/>
            </a:stretch>
          </a:blipFill>
        </p:spPr>
      </p:sp>
      <p:sp>
        <p:nvSpPr>
          <p:cNvPr id="10" name="Freeform 10"/>
          <p:cNvSpPr/>
          <p:nvPr/>
        </p:nvSpPr>
        <p:spPr>
          <a:xfrm>
            <a:off x="2011805" y="2032080"/>
            <a:ext cx="14264391" cy="6222840"/>
          </a:xfrm>
          <a:custGeom>
            <a:avLst/>
            <a:gdLst/>
            <a:ahLst/>
            <a:cxnLst/>
            <a:rect l="l" t="t" r="r" b="b"/>
            <a:pathLst>
              <a:path w="14264391" h="6222840">
                <a:moveTo>
                  <a:pt x="0" y="0"/>
                </a:moveTo>
                <a:lnTo>
                  <a:pt x="14264390" y="0"/>
                </a:lnTo>
                <a:lnTo>
                  <a:pt x="14264390" y="6222840"/>
                </a:lnTo>
                <a:lnTo>
                  <a:pt x="0" y="6222840"/>
                </a:lnTo>
                <a:lnTo>
                  <a:pt x="0" y="0"/>
                </a:lnTo>
                <a:close/>
              </a:path>
            </a:pathLst>
          </a:custGeom>
          <a:blipFill>
            <a:blip r:embed="rId4"/>
            <a:stretch>
              <a:fillRect/>
            </a:stretch>
          </a:blipFill>
        </p:spPr>
      </p:sp>
      <p:sp>
        <p:nvSpPr>
          <p:cNvPr id="11" name="Freeform 11"/>
          <p:cNvSpPr/>
          <p:nvPr/>
        </p:nvSpPr>
        <p:spPr>
          <a:xfrm rot="-5400000" flipH="1" flipV="1">
            <a:off x="-2498319" y="1274696"/>
            <a:ext cx="7983390" cy="3522671"/>
          </a:xfrm>
          <a:custGeom>
            <a:avLst/>
            <a:gdLst/>
            <a:ahLst/>
            <a:cxnLst/>
            <a:rect l="l" t="t" r="r" b="b"/>
            <a:pathLst>
              <a:path w="7983390" h="3522671">
                <a:moveTo>
                  <a:pt x="7983390" y="3522671"/>
                </a:moveTo>
                <a:lnTo>
                  <a:pt x="0" y="3522671"/>
                </a:lnTo>
                <a:lnTo>
                  <a:pt x="0" y="0"/>
                </a:lnTo>
                <a:lnTo>
                  <a:pt x="7983390" y="0"/>
                </a:lnTo>
                <a:lnTo>
                  <a:pt x="7983390" y="3522671"/>
                </a:lnTo>
                <a:close/>
              </a:path>
            </a:pathLst>
          </a:custGeom>
          <a:blipFill>
            <a:blip r:embed="rId3"/>
            <a:stretch>
              <a:fillRect/>
            </a:stretch>
          </a:blipFill>
        </p:spPr>
      </p:sp>
      <p:sp>
        <p:nvSpPr>
          <p:cNvPr id="12" name="Freeform 12"/>
          <p:cNvSpPr/>
          <p:nvPr/>
        </p:nvSpPr>
        <p:spPr>
          <a:xfrm rot="-5400000" flipH="1">
            <a:off x="12413551" y="1749240"/>
            <a:ext cx="8151880" cy="3597017"/>
          </a:xfrm>
          <a:custGeom>
            <a:avLst/>
            <a:gdLst/>
            <a:ahLst/>
            <a:cxnLst/>
            <a:rect l="l" t="t" r="r" b="b"/>
            <a:pathLst>
              <a:path w="8151880" h="3597017">
                <a:moveTo>
                  <a:pt x="8151881" y="0"/>
                </a:moveTo>
                <a:lnTo>
                  <a:pt x="0" y="0"/>
                </a:lnTo>
                <a:lnTo>
                  <a:pt x="0" y="3597017"/>
                </a:lnTo>
                <a:lnTo>
                  <a:pt x="8151881" y="3597017"/>
                </a:lnTo>
                <a:lnTo>
                  <a:pt x="8151881" y="0"/>
                </a:lnTo>
                <a:close/>
              </a:path>
            </a:pathLst>
          </a:custGeom>
          <a:blipFill>
            <a:blip r:embed="rId3"/>
            <a:stretch>
              <a:fillRect/>
            </a:stretch>
          </a:blipFill>
        </p:spPr>
      </p:sp>
      <p:sp>
        <p:nvSpPr>
          <p:cNvPr id="13" name="Freeform 13"/>
          <p:cNvSpPr/>
          <p:nvPr/>
        </p:nvSpPr>
        <p:spPr>
          <a:xfrm>
            <a:off x="5190817" y="9258300"/>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5"/>
            <a:stretch>
              <a:fillRect/>
            </a:stretch>
          </a:blipFill>
        </p:spPr>
      </p:sp>
      <p:sp>
        <p:nvSpPr>
          <p:cNvPr id="14" name="Freeform 14"/>
          <p:cNvSpPr/>
          <p:nvPr/>
        </p:nvSpPr>
        <p:spPr>
          <a:xfrm>
            <a:off x="13158652" y="952264"/>
            <a:ext cx="773565" cy="750358"/>
          </a:xfrm>
          <a:custGeom>
            <a:avLst/>
            <a:gdLst/>
            <a:ahLst/>
            <a:cxnLst/>
            <a:rect l="l" t="t" r="r" b="b"/>
            <a:pathLst>
              <a:path w="773565" h="750358">
                <a:moveTo>
                  <a:pt x="0" y="0"/>
                </a:moveTo>
                <a:lnTo>
                  <a:pt x="773565" y="0"/>
                </a:lnTo>
                <a:lnTo>
                  <a:pt x="773565" y="750358"/>
                </a:lnTo>
                <a:lnTo>
                  <a:pt x="0" y="750358"/>
                </a:lnTo>
                <a:lnTo>
                  <a:pt x="0" y="0"/>
                </a:lnTo>
                <a:close/>
              </a:path>
            </a:pathLst>
          </a:custGeom>
          <a:blipFill>
            <a:blip r:embed="rId5"/>
            <a:stretch>
              <a:fillRect/>
            </a:stretch>
          </a:blipFill>
        </p:spPr>
      </p:sp>
      <p:grpSp>
        <p:nvGrpSpPr>
          <p:cNvPr id="15" name="Group 15"/>
          <p:cNvGrpSpPr/>
          <p:nvPr/>
        </p:nvGrpSpPr>
        <p:grpSpPr>
          <a:xfrm>
            <a:off x="2928064" y="2170095"/>
            <a:ext cx="12431871" cy="5946809"/>
            <a:chOff x="0" y="0"/>
            <a:chExt cx="3274238" cy="1566238"/>
          </a:xfrm>
        </p:grpSpPr>
        <p:sp>
          <p:nvSpPr>
            <p:cNvPr id="16" name="Freeform 16"/>
            <p:cNvSpPr/>
            <p:nvPr/>
          </p:nvSpPr>
          <p:spPr>
            <a:xfrm>
              <a:off x="0" y="0"/>
              <a:ext cx="3274238" cy="1566238"/>
            </a:xfrm>
            <a:custGeom>
              <a:avLst/>
              <a:gdLst/>
              <a:ahLst/>
              <a:cxnLst/>
              <a:rect l="l" t="t" r="r" b="b"/>
              <a:pathLst>
                <a:path w="3274238" h="1566238">
                  <a:moveTo>
                    <a:pt x="6850" y="0"/>
                  </a:moveTo>
                  <a:lnTo>
                    <a:pt x="3267387" y="0"/>
                  </a:lnTo>
                  <a:cubicBezTo>
                    <a:pt x="3269204" y="0"/>
                    <a:pt x="3270947" y="722"/>
                    <a:pt x="3272231" y="2006"/>
                  </a:cubicBezTo>
                  <a:cubicBezTo>
                    <a:pt x="3273516" y="3291"/>
                    <a:pt x="3274238" y="5033"/>
                    <a:pt x="3274238" y="6850"/>
                  </a:cubicBezTo>
                  <a:lnTo>
                    <a:pt x="3274238" y="1559388"/>
                  </a:lnTo>
                  <a:cubicBezTo>
                    <a:pt x="3274238" y="1563171"/>
                    <a:pt x="3271171" y="1566238"/>
                    <a:pt x="3267387" y="1566238"/>
                  </a:cubicBezTo>
                  <a:lnTo>
                    <a:pt x="6850" y="1566238"/>
                  </a:lnTo>
                  <a:cubicBezTo>
                    <a:pt x="5033" y="1566238"/>
                    <a:pt x="3291" y="1565516"/>
                    <a:pt x="2006" y="1564231"/>
                  </a:cubicBezTo>
                  <a:cubicBezTo>
                    <a:pt x="722" y="1562947"/>
                    <a:pt x="0" y="1561204"/>
                    <a:pt x="0" y="1559388"/>
                  </a:cubicBezTo>
                  <a:lnTo>
                    <a:pt x="0" y="6850"/>
                  </a:lnTo>
                  <a:cubicBezTo>
                    <a:pt x="0" y="5033"/>
                    <a:pt x="722" y="3291"/>
                    <a:pt x="2006" y="2006"/>
                  </a:cubicBezTo>
                  <a:cubicBezTo>
                    <a:pt x="3291" y="722"/>
                    <a:pt x="5033" y="0"/>
                    <a:pt x="6850" y="0"/>
                  </a:cubicBezTo>
                  <a:close/>
                </a:path>
              </a:pathLst>
            </a:custGeom>
            <a:ln w="38100" cap="sq">
              <a:solidFill>
                <a:srgbClr val="031D67"/>
              </a:solidFill>
              <a:prstDash val="solid"/>
              <a:miter/>
            </a:ln>
          </p:spPr>
        </p:sp>
        <p:sp>
          <p:nvSpPr>
            <p:cNvPr id="17" name="TextBox 17"/>
            <p:cNvSpPr txBox="1"/>
            <p:nvPr/>
          </p:nvSpPr>
          <p:spPr>
            <a:xfrm>
              <a:off x="0" y="-95250"/>
              <a:ext cx="3274238" cy="1661488"/>
            </a:xfrm>
            <a:prstGeom prst="rect">
              <a:avLst/>
            </a:prstGeom>
          </p:spPr>
          <p:txBody>
            <a:bodyPr lIns="50800" tIns="50800" rIns="50800" bIns="50800" rtlCol="0" anchor="ctr"/>
            <a:lstStyle/>
            <a:p>
              <a:pPr algn="ctr">
                <a:lnSpc>
                  <a:spcPts val="4339"/>
                </a:lnSpc>
              </a:pPr>
              <a:endParaRPr/>
            </a:p>
          </p:txBody>
        </p:sp>
      </p:grpSp>
      <p:sp>
        <p:nvSpPr>
          <p:cNvPr id="18" name="TextBox 18"/>
          <p:cNvSpPr txBox="1"/>
          <p:nvPr/>
        </p:nvSpPr>
        <p:spPr>
          <a:xfrm>
            <a:off x="4071748" y="3253754"/>
            <a:ext cx="10144503" cy="4733925"/>
          </a:xfrm>
          <a:prstGeom prst="rect">
            <a:avLst/>
          </a:prstGeom>
        </p:spPr>
        <p:txBody>
          <a:bodyPr lIns="0" tIns="0" rIns="0" bIns="0" rtlCol="0" anchor="t">
            <a:spAutoFit/>
          </a:bodyPr>
          <a:lstStyle/>
          <a:p>
            <a:pPr algn="ctr">
              <a:lnSpc>
                <a:spcPts val="7349"/>
              </a:lnSpc>
            </a:pPr>
            <a:r>
              <a:rPr lang="en-US" sz="6999">
                <a:solidFill>
                  <a:srgbClr val="031D67"/>
                </a:solidFill>
                <a:latin typeface="The Seasons"/>
                <a:ea typeface="The Seasons"/>
                <a:cs typeface="The Seasons"/>
                <a:sym typeface="The Seasons"/>
              </a:rPr>
              <a:t>All the children have settled in well and we are looking forward to working with you and your children </a:t>
            </a:r>
          </a:p>
        </p:txBody>
      </p:sp>
      <p:grpSp>
        <p:nvGrpSpPr>
          <p:cNvPr id="19" name="Group 19"/>
          <p:cNvGrpSpPr/>
          <p:nvPr/>
        </p:nvGrpSpPr>
        <p:grpSpPr>
          <a:xfrm>
            <a:off x="5704301" y="1732297"/>
            <a:ext cx="6879397" cy="991871"/>
            <a:chOff x="0" y="0"/>
            <a:chExt cx="1811858" cy="261233"/>
          </a:xfrm>
        </p:grpSpPr>
        <p:sp>
          <p:nvSpPr>
            <p:cNvPr id="20" name="Freeform 20"/>
            <p:cNvSpPr/>
            <p:nvPr/>
          </p:nvSpPr>
          <p:spPr>
            <a:xfrm>
              <a:off x="0" y="0"/>
              <a:ext cx="1811858" cy="261233"/>
            </a:xfrm>
            <a:custGeom>
              <a:avLst/>
              <a:gdLst/>
              <a:ahLst/>
              <a:cxnLst/>
              <a:rect l="l" t="t" r="r" b="b"/>
              <a:pathLst>
                <a:path w="1811858" h="261233">
                  <a:moveTo>
                    <a:pt x="12379" y="0"/>
                  </a:moveTo>
                  <a:lnTo>
                    <a:pt x="1799479" y="0"/>
                  </a:lnTo>
                  <a:cubicBezTo>
                    <a:pt x="1806315" y="0"/>
                    <a:pt x="1811858" y="5542"/>
                    <a:pt x="1811858" y="12379"/>
                  </a:cubicBezTo>
                  <a:lnTo>
                    <a:pt x="1811858" y="248854"/>
                  </a:lnTo>
                  <a:cubicBezTo>
                    <a:pt x="1811858" y="255691"/>
                    <a:pt x="1806315" y="261233"/>
                    <a:pt x="1799479" y="261233"/>
                  </a:cubicBezTo>
                  <a:lnTo>
                    <a:pt x="12379" y="261233"/>
                  </a:lnTo>
                  <a:cubicBezTo>
                    <a:pt x="5542" y="261233"/>
                    <a:pt x="0" y="255691"/>
                    <a:pt x="0" y="248854"/>
                  </a:cubicBezTo>
                  <a:lnTo>
                    <a:pt x="0" y="12379"/>
                  </a:lnTo>
                  <a:cubicBezTo>
                    <a:pt x="0" y="5542"/>
                    <a:pt x="5542" y="0"/>
                    <a:pt x="12379" y="0"/>
                  </a:cubicBezTo>
                  <a:close/>
                </a:path>
              </a:pathLst>
            </a:custGeom>
            <a:solidFill>
              <a:srgbClr val="FBFBF7"/>
            </a:solidFill>
            <a:ln w="38100" cap="sq">
              <a:solidFill>
                <a:srgbClr val="031D67"/>
              </a:solidFill>
              <a:prstDash val="solid"/>
              <a:miter/>
            </a:ln>
          </p:spPr>
        </p:sp>
        <p:sp>
          <p:nvSpPr>
            <p:cNvPr id="21" name="TextBox 21"/>
            <p:cNvSpPr txBox="1"/>
            <p:nvPr/>
          </p:nvSpPr>
          <p:spPr>
            <a:xfrm>
              <a:off x="0" y="-95250"/>
              <a:ext cx="1811858" cy="356483"/>
            </a:xfrm>
            <a:prstGeom prst="rect">
              <a:avLst/>
            </a:prstGeom>
          </p:spPr>
          <p:txBody>
            <a:bodyPr lIns="50800" tIns="50800" rIns="50800" bIns="50800" rtlCol="0" anchor="ctr"/>
            <a:lstStyle/>
            <a:p>
              <a:pPr algn="ctr">
                <a:lnSpc>
                  <a:spcPts val="4339"/>
                </a:lnSpc>
              </a:pPr>
              <a:r>
                <a:rPr lang="en-US" sz="3099" b="1">
                  <a:solidFill>
                    <a:srgbClr val="031D67"/>
                  </a:solidFill>
                  <a:latin typeface="Poppins Bold"/>
                  <a:ea typeface="Poppins Bold"/>
                  <a:cs typeface="Poppins Bold"/>
                  <a:sym typeface="Poppins Bold"/>
                </a:rPr>
                <a:t>THANK YOU!</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0e22146-4b62-42ff-aa13-e4178800a8df" xsi:nil="true"/>
    <lcf76f155ced4ddcb4097134ff3c332f xmlns="b25aa6c6-033b-4795-bdfe-ab2b3099943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D71854CDC58B54FB3CC84BF973F1C5D" ma:contentTypeVersion="13" ma:contentTypeDescription="Create a new document." ma:contentTypeScope="" ma:versionID="9e3eb5b7458738c8b2f39a23919b8d2f">
  <xsd:schema xmlns:xsd="http://www.w3.org/2001/XMLSchema" xmlns:xs="http://www.w3.org/2001/XMLSchema" xmlns:p="http://schemas.microsoft.com/office/2006/metadata/properties" xmlns:ns2="b25aa6c6-033b-4795-bdfe-ab2b30999432" xmlns:ns3="c0e22146-4b62-42ff-aa13-e4178800a8df" targetNamespace="http://schemas.microsoft.com/office/2006/metadata/properties" ma:root="true" ma:fieldsID="3751f9aa1992b6c13217ed78823515ac" ns2:_="" ns3:_="">
    <xsd:import namespace="b25aa6c6-033b-4795-bdfe-ab2b30999432"/>
    <xsd:import namespace="c0e22146-4b62-42ff-aa13-e4178800a8d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5aa6c6-033b-4795-bdfe-ab2b309994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43041c54-1620-4653-9726-653e89024fd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0e22146-4b62-42ff-aa13-e4178800a8df"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9757261-33c3-4d25-b92d-d7b22a2e9107}" ma:internalName="TaxCatchAll" ma:showField="CatchAllData" ma:web="c0e22146-4b62-42ff-aa13-e4178800a8d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26292A-EAE3-480F-BF3C-83560FF51906}">
  <ds:schemaRefs>
    <ds:schemaRef ds:uri="http://schemas.microsoft.com/sharepoint/v3/contenttype/forms"/>
  </ds:schemaRefs>
</ds:datastoreItem>
</file>

<file path=customXml/itemProps2.xml><?xml version="1.0" encoding="utf-8"?>
<ds:datastoreItem xmlns:ds="http://schemas.openxmlformats.org/officeDocument/2006/customXml" ds:itemID="{27557B26-C638-4962-9ED2-7263950F8E0B}">
  <ds:schemaRefs>
    <ds:schemaRef ds:uri="http://schemas.microsoft.com/office/2006/metadata/properties"/>
    <ds:schemaRef ds:uri="http://schemas.microsoft.com/office/infopath/2007/PartnerControls"/>
    <ds:schemaRef ds:uri="c0e22146-4b62-42ff-aa13-e4178800a8df"/>
    <ds:schemaRef ds:uri="b25aa6c6-033b-4795-bdfe-ab2b30999432"/>
  </ds:schemaRefs>
</ds:datastoreItem>
</file>

<file path=customXml/itemProps3.xml><?xml version="1.0" encoding="utf-8"?>
<ds:datastoreItem xmlns:ds="http://schemas.openxmlformats.org/officeDocument/2006/customXml" ds:itemID="{EF353C4D-20DC-44EF-9D80-1F6EB01A3E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25aa6c6-033b-4795-bdfe-ab2b30999432"/>
    <ds:schemaRef ds:uri="c0e22146-4b62-42ff-aa13-e4178800a8d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TotalTime>
  <Words>1398</Words>
  <Application>Microsoft Office PowerPoint</Application>
  <PresentationFormat>Custom</PresentationFormat>
  <Paragraphs>223</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and 2</dc:title>
  <dc:creator>Janine Bond</dc:creator>
  <cp:lastModifiedBy>Janine Bond</cp:lastModifiedBy>
  <cp:revision>2</cp:revision>
  <dcterms:created xsi:type="dcterms:W3CDTF">2006-08-16T00:00:00Z</dcterms:created>
  <dcterms:modified xsi:type="dcterms:W3CDTF">2026-09-14T11:12:12Z</dcterms:modified>
  <dc:identifier>DAHUpMDGOKs</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0x0101007D71854CDC58B54FB3CC84BF973F1C5D</vt:lpwstr>
  </property>
  <property fmtid="{D5CDD505-2E9C-101B-9397-08002B2CF9AE}" pid="3" name="MediaServiceImageTags">
    <vt:lpwstr/>
  </property>
</Properties>
</file>