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handoutMasterIdLst>
    <p:handoutMasterId r:id="rId18"/>
  </p:handoutMasterIdLst>
  <p:sldIdLst>
    <p:sldId id="256" r:id="rId5"/>
    <p:sldId id="257" r:id="rId6"/>
    <p:sldId id="258" r:id="rId7"/>
    <p:sldId id="259" r:id="rId8"/>
    <p:sldId id="260" r:id="rId9"/>
    <p:sldId id="269" r:id="rId10"/>
    <p:sldId id="268" r:id="rId11"/>
    <p:sldId id="267" r:id="rId12"/>
    <p:sldId id="270" r:id="rId13"/>
    <p:sldId id="264" r:id="rId14"/>
    <p:sldId id="261" r:id="rId15"/>
    <p:sldId id="262" r:id="rId16"/>
    <p:sldId id="272" r:id="rId17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yurie Bharakhda" userId="aa186560-6a3e-403c-a616-3713fc3438f5" providerId="ADAL" clId="{C0AE8DDF-6F31-4875-94F7-6ABC87CFB561}"/>
    <pc:docChg chg="custSel delSld modSld">
      <pc:chgData name="Mayurie Bharakhda" userId="aa186560-6a3e-403c-a616-3713fc3438f5" providerId="ADAL" clId="{C0AE8DDF-6F31-4875-94F7-6ABC87CFB561}" dt="2025-09-16T07:36:05.707" v="37" actId="47"/>
      <pc:docMkLst>
        <pc:docMk/>
      </pc:docMkLst>
      <pc:sldChg chg="del">
        <pc:chgData name="Mayurie Bharakhda" userId="aa186560-6a3e-403c-a616-3713fc3438f5" providerId="ADAL" clId="{C0AE8DDF-6F31-4875-94F7-6ABC87CFB561}" dt="2025-09-16T07:36:05.707" v="37" actId="47"/>
        <pc:sldMkLst>
          <pc:docMk/>
          <pc:sldMk cId="411769210" sldId="266"/>
        </pc:sldMkLst>
      </pc:sldChg>
      <pc:sldChg chg="modSp mod">
        <pc:chgData name="Mayurie Bharakhda" userId="aa186560-6a3e-403c-a616-3713fc3438f5" providerId="ADAL" clId="{C0AE8DDF-6F31-4875-94F7-6ABC87CFB561}" dt="2025-09-15T13:48:34.811" v="36" actId="27636"/>
        <pc:sldMkLst>
          <pc:docMk/>
          <pc:sldMk cId="777265624" sldId="267"/>
        </pc:sldMkLst>
        <pc:spChg chg="mod">
          <ac:chgData name="Mayurie Bharakhda" userId="aa186560-6a3e-403c-a616-3713fc3438f5" providerId="ADAL" clId="{C0AE8DDF-6F31-4875-94F7-6ABC87CFB561}" dt="2025-09-15T13:48:34.811" v="36" actId="27636"/>
          <ac:spMkLst>
            <pc:docMk/>
            <pc:sldMk cId="777265624" sldId="267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9A3E6-E49E-4625-8CA8-B609E98C1E99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24842-EE95-41CE-BC2C-C35FC509C6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26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41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766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33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3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733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281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629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451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380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041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10411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72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0214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8052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904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42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9E5B2-EAFD-43E6-B168-0EE8C72D844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DB7D816-930F-4A3A-8EB3-EABA1A8CF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88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development-matters--2/development-matters#seven-key-features-of-effective-practice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hyperlink" Target="https://assets.publishing.service.gov.uk/government/uploads/system/uploads/attachment_data/file/1007446/6.7534_DfE_Development_Matters_Report_and_illustrations_web__2_.pdf" TargetMode="External"/><Relationship Id="rId4" Type="http://schemas.openxmlformats.org/officeDocument/2006/relationships/hyperlink" Target="https://www.gov.uk/government/publications/early-years-foundation-stage-framework--2" TargetMode="Externa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littlewandlelettersandsounds.org.uk/resources/for-parent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5845" y="1401661"/>
            <a:ext cx="7766936" cy="1646302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Reception Information Meeting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5845" y="4060889"/>
            <a:ext cx="7766936" cy="1096899"/>
          </a:xfrm>
        </p:spPr>
        <p:txBody>
          <a:bodyPr/>
          <a:lstStyle/>
          <a:p>
            <a:r>
              <a:rPr lang="en-GB" dirty="0"/>
              <a:t>September 2024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8521559"/>
              </p:ext>
            </p:extLst>
          </p:nvPr>
        </p:nvGraphicFramePr>
        <p:xfrm>
          <a:off x="10356863" y="290717"/>
          <a:ext cx="1605037" cy="1852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796320" imgH="1028880" progId="Word.Picture.8">
                  <p:embed/>
                </p:oleObj>
              </mc:Choice>
              <mc:Fallback>
                <p:oleObj name="Picture" r:id="rId2" imgW="796320" imgH="1028880" progId="Word.Picture.8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clrChange>
                          <a:clrFrom>
                            <a:srgbClr val="696ED9"/>
                          </a:clrFrom>
                          <a:clrTo>
                            <a:srgbClr val="696ED9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6775" t="7953" r="7419" b="12474"/>
                      <a:stretch>
                        <a:fillRect/>
                      </a:stretch>
                    </p:blipFill>
                    <p:spPr bwMode="auto">
                      <a:xfrm>
                        <a:off x="10356863" y="290717"/>
                        <a:ext cx="1605037" cy="185255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FFFF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8"/>
          <p:cNvSpPr>
            <a:spLocks noChangeArrowheads="1"/>
          </p:cNvSpPr>
          <p:nvPr/>
        </p:nvSpPr>
        <p:spPr bwMode="auto">
          <a:xfrm>
            <a:off x="1436915" y="4895677"/>
            <a:ext cx="1802674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en-US" sz="21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Hoşgeldiniz</a:t>
            </a:r>
            <a:r>
              <a:rPr kumimoji="0" lang="tr-TR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tr-T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9"/>
          <p:cNvSpPr>
            <a:spLocks noChangeArrowheads="1"/>
          </p:cNvSpPr>
          <p:nvPr/>
        </p:nvSpPr>
        <p:spPr bwMode="auto">
          <a:xfrm>
            <a:off x="5059056" y="5992575"/>
            <a:ext cx="1402705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خوش آمدی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0"/>
          <p:cNvSpPr>
            <a:spLocks noChangeArrowheads="1"/>
          </p:cNvSpPr>
          <p:nvPr/>
        </p:nvSpPr>
        <p:spPr bwMode="auto">
          <a:xfrm>
            <a:off x="6461761" y="5157788"/>
            <a:ext cx="1524000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bi xêr hatî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41"/>
          <p:cNvSpPr>
            <a:spLocks noChangeArrowheads="1"/>
          </p:cNvSpPr>
          <p:nvPr/>
        </p:nvSpPr>
        <p:spPr bwMode="auto">
          <a:xfrm>
            <a:off x="7985761" y="5966850"/>
            <a:ext cx="885457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1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أهلا بك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43"/>
          <p:cNvSpPr>
            <a:spLocks noChangeArrowheads="1"/>
          </p:cNvSpPr>
          <p:nvPr/>
        </p:nvSpPr>
        <p:spPr bwMode="auto">
          <a:xfrm>
            <a:off x="3069771" y="4025475"/>
            <a:ext cx="2290353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21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Ласкаво просимо</a:t>
            </a:r>
            <a:r>
              <a:rPr kumimoji="0" lang="uk-UA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uk-UA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7315" y="3339450"/>
            <a:ext cx="1820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/>
            </a:br>
            <a:r>
              <a:rPr lang="en-GB" dirty="0" err="1">
                <a:solidFill>
                  <a:srgbClr val="202124"/>
                </a:solidFill>
                <a:latin typeface="arial" panose="020B0604020202020204" pitchFamily="34" charset="0"/>
              </a:rPr>
              <a:t>Üdvözöljük</a:t>
            </a:r>
            <a:endParaRPr lang="en-GB" dirty="0"/>
          </a:p>
        </p:txBody>
      </p:sp>
      <p:sp>
        <p:nvSpPr>
          <p:cNvPr id="12" name="Rectangle 44"/>
          <p:cNvSpPr>
            <a:spLocks noChangeArrowheads="1"/>
          </p:cNvSpPr>
          <p:nvPr/>
        </p:nvSpPr>
        <p:spPr bwMode="auto">
          <a:xfrm>
            <a:off x="1600515" y="11090206"/>
            <a:ext cx="195371" cy="223651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21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ברוך הבא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45"/>
          <p:cNvSpPr>
            <a:spLocks noChangeArrowheads="1"/>
          </p:cNvSpPr>
          <p:nvPr/>
        </p:nvSpPr>
        <p:spPr bwMode="auto">
          <a:xfrm>
            <a:off x="821097" y="5992576"/>
            <a:ext cx="1811383" cy="297525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altLang="en-US" sz="21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Bine ati venit</a:t>
            </a:r>
            <a:r>
              <a:rPr kumimoji="0" lang="ro-RO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o-RO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01838E6-2307-4C97-8511-6C9D706EA501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0" t="16002" r="10133" b="16266"/>
          <a:stretch/>
        </p:blipFill>
        <p:spPr bwMode="auto">
          <a:xfrm>
            <a:off x="3081955" y="4832819"/>
            <a:ext cx="1406331" cy="14315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94" name="Picture 70" descr="Image result for ladybird clipart">
            <a:extLst>
              <a:ext uri="{FF2B5EF4-FFF2-40B4-BE49-F238E27FC236}">
                <a16:creationId xmlns:a16="http://schemas.microsoft.com/office/drawing/2014/main" id="{757E6E22-8406-42E7-A529-925052699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705" y="4950770"/>
            <a:ext cx="1432152" cy="1468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568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Who’s who </a:t>
            </a: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832224" y="1446486"/>
            <a:ext cx="3890696" cy="3944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Wingdings 3" charset="2"/>
              <a:buNone/>
            </a:pPr>
            <a:r>
              <a:rPr lang="en-US" sz="2400" b="1" dirty="0">
                <a:latin typeface="Comic Sans MS" panose="030F0702030302020204" pitchFamily="66" charset="0"/>
              </a:rPr>
              <a:t>Bumblebees</a:t>
            </a:r>
          </a:p>
          <a:p>
            <a:pPr fontAlgn="base"/>
            <a:r>
              <a:rPr lang="en-US" sz="2400" dirty="0">
                <a:latin typeface="Comic Sans MS" panose="030F0702030302020204" pitchFamily="66" charset="0"/>
              </a:rPr>
              <a:t>Class teacher</a:t>
            </a:r>
          </a:p>
          <a:p>
            <a:pPr marL="0" indent="0" fontAlgn="base">
              <a:buNone/>
            </a:pPr>
            <a:r>
              <a:rPr lang="en-US" sz="2400" dirty="0" err="1">
                <a:latin typeface="Comic Sans MS" panose="030F0702030302020204" pitchFamily="66" charset="0"/>
              </a:rPr>
              <a:t>Mrs</a:t>
            </a:r>
            <a:r>
              <a:rPr lang="en-US" sz="2400" dirty="0">
                <a:latin typeface="Comic Sans MS" panose="030F0702030302020204" pitchFamily="66" charset="0"/>
              </a:rPr>
              <a:t> </a:t>
            </a:r>
            <a:r>
              <a:rPr lang="en-US" sz="2400" dirty="0" err="1">
                <a:latin typeface="Comic Sans MS" panose="030F0702030302020204" pitchFamily="66" charset="0"/>
              </a:rPr>
              <a:t>Miracco</a:t>
            </a:r>
            <a:r>
              <a:rPr lang="en-US" sz="2400" dirty="0">
                <a:latin typeface="Comic Sans MS" panose="030F0702030302020204" pitchFamily="66" charset="0"/>
              </a:rPr>
              <a:t> ​</a:t>
            </a:r>
          </a:p>
          <a:p>
            <a:pPr fontAlgn="base"/>
            <a:r>
              <a:rPr lang="en-US" sz="2400" dirty="0">
                <a:latin typeface="Comic Sans MS" panose="030F0702030302020204" pitchFamily="66" charset="0"/>
              </a:rPr>
              <a:t>Teaching assistant ​</a:t>
            </a:r>
          </a:p>
          <a:p>
            <a:pPr marL="0" indent="0" fontAlgn="base">
              <a:buFont typeface="Wingdings 3" charset="2"/>
              <a:buNone/>
            </a:pPr>
            <a:r>
              <a:rPr lang="en-US" sz="2400" dirty="0">
                <a:latin typeface="Comic Sans MS" panose="030F0702030302020204" pitchFamily="66" charset="0"/>
              </a:rPr>
              <a:t>Miss Baker</a:t>
            </a:r>
          </a:p>
          <a:p>
            <a:pPr marL="0" indent="0" fontAlgn="base">
              <a:buFont typeface="Wingdings 3" charset="2"/>
              <a:buNone/>
            </a:pPr>
            <a:endParaRPr lang="en-US" sz="2400" dirty="0"/>
          </a:p>
          <a:p>
            <a:pPr marL="0" indent="0">
              <a:buFont typeface="Wingdings 3" charset="2"/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127032" y="1007446"/>
            <a:ext cx="3387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2272EDE1-8AB8-43B3-861E-A8E0BD47B89C}"/>
              </a:ext>
            </a:extLst>
          </p:cNvPr>
          <p:cNvSpPr txBox="1">
            <a:spLocks/>
          </p:cNvSpPr>
          <p:nvPr/>
        </p:nvSpPr>
        <p:spPr>
          <a:xfrm>
            <a:off x="5733677" y="1446486"/>
            <a:ext cx="5399543" cy="3944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Wingdings 3" charset="2"/>
              <a:buNone/>
            </a:pPr>
            <a:r>
              <a:rPr lang="en-US" sz="2400" b="1" dirty="0">
                <a:latin typeface="Comic Sans MS" panose="030F0702030302020204" pitchFamily="66" charset="0"/>
              </a:rPr>
              <a:t>Ladybirds</a:t>
            </a:r>
          </a:p>
          <a:p>
            <a:pPr fontAlgn="base"/>
            <a:r>
              <a:rPr lang="en-US" sz="2400" dirty="0">
                <a:latin typeface="Comic Sans MS" panose="030F0702030302020204" pitchFamily="66" charset="0"/>
              </a:rPr>
              <a:t>Class teachers​</a:t>
            </a:r>
          </a:p>
          <a:p>
            <a:pPr marL="0" indent="0" fontAlgn="base">
              <a:buNone/>
            </a:pPr>
            <a:r>
              <a:rPr lang="en-US" sz="2400" dirty="0" err="1">
                <a:latin typeface="Comic Sans MS" panose="030F0702030302020204" pitchFamily="66" charset="0"/>
              </a:rPr>
              <a:t>Mrs</a:t>
            </a:r>
            <a:r>
              <a:rPr lang="en-US" sz="2400" dirty="0">
                <a:latin typeface="Comic Sans MS" panose="030F0702030302020204" pitchFamily="66" charset="0"/>
              </a:rPr>
              <a:t> Bharakhda (Monday to Thursday) &amp; </a:t>
            </a:r>
            <a:r>
              <a:rPr lang="en-US" sz="2400" dirty="0" err="1">
                <a:latin typeface="Comic Sans MS" panose="030F0702030302020204" pitchFamily="66" charset="0"/>
              </a:rPr>
              <a:t>Mrs</a:t>
            </a:r>
            <a:r>
              <a:rPr lang="en-US" sz="2400" dirty="0">
                <a:latin typeface="Comic Sans MS" panose="030F0702030302020204" pitchFamily="66" charset="0"/>
              </a:rPr>
              <a:t> Moore (Friday)</a:t>
            </a:r>
          </a:p>
          <a:p>
            <a:pPr fontAlgn="base"/>
            <a:r>
              <a:rPr lang="en-US" sz="2400" dirty="0">
                <a:latin typeface="Comic Sans MS" panose="030F0702030302020204" pitchFamily="66" charset="0"/>
              </a:rPr>
              <a:t>Teaching assistant</a:t>
            </a:r>
          </a:p>
          <a:p>
            <a:pPr marL="0" indent="0" fontAlgn="base">
              <a:buFont typeface="Wingdings 3" charset="2"/>
              <a:buNone/>
            </a:pPr>
            <a:r>
              <a:rPr lang="en-US" sz="2400" dirty="0">
                <a:latin typeface="Comic Sans MS" panose="030F0702030302020204" pitchFamily="66" charset="0"/>
              </a:rPr>
              <a:t>Miss Cleaver (Tuesday to Thursday), </a:t>
            </a:r>
            <a:r>
              <a:rPr lang="en-US" sz="2400" dirty="0" err="1">
                <a:latin typeface="Comic Sans MS" panose="030F0702030302020204" pitchFamily="66" charset="0"/>
              </a:rPr>
              <a:t>Mrs</a:t>
            </a:r>
            <a:r>
              <a:rPr lang="en-US" sz="2400" dirty="0">
                <a:latin typeface="Comic Sans MS" panose="030F0702030302020204" pitchFamily="66" charset="0"/>
              </a:rPr>
              <a:t> Lewis (Monday)</a:t>
            </a:r>
          </a:p>
          <a:p>
            <a:pPr marL="0" indent="0" fontAlgn="base">
              <a:buFont typeface="Wingdings 3" charset="2"/>
              <a:buNone/>
            </a:pPr>
            <a:endParaRPr lang="en-US" sz="2400" dirty="0"/>
          </a:p>
          <a:p>
            <a:pPr marL="0" indent="0">
              <a:buFont typeface="Wingdings 3" charset="2"/>
              <a:buNone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0F60B5-8BD2-4DB4-A21E-31226E699904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0" t="16002" r="10133" b="16266"/>
          <a:stretch/>
        </p:blipFill>
        <p:spPr bwMode="auto">
          <a:xfrm>
            <a:off x="1510608" y="4859451"/>
            <a:ext cx="1081672" cy="9199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50" name="Picture 2" descr="Image result for ladybird clipart">
            <a:extLst>
              <a:ext uri="{FF2B5EF4-FFF2-40B4-BE49-F238E27FC236}">
                <a16:creationId xmlns:a16="http://schemas.microsoft.com/office/drawing/2014/main" id="{27EBA7A9-6D8D-4978-BA85-EB6F69F6B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776" y="4727778"/>
            <a:ext cx="1011256" cy="1036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312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673" y="329682"/>
            <a:ext cx="8596668" cy="1320800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An example of our day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260" y="1080104"/>
            <a:ext cx="8596668" cy="5494868"/>
          </a:xfrm>
        </p:spPr>
        <p:txBody>
          <a:bodyPr>
            <a:normAutofit lnSpcReduction="1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Arrival time  - put belongings away (water bottle, book bag, snack and coat) no juice or squash please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Phonics – followed by a variety of learning opportunities inside and outside with a mix of adult and child led learning including reading sessions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Morning snack time – fruit or vegetables </a:t>
            </a:r>
            <a:r>
              <a:rPr lang="en-GB" sz="2000" b="1" dirty="0">
                <a:latin typeface="Comic Sans MS" panose="030F0702030302020204" pitchFamily="66" charset="0"/>
              </a:rPr>
              <a:t>only</a:t>
            </a:r>
            <a:r>
              <a:rPr lang="en-GB" sz="2000" dirty="0">
                <a:latin typeface="Comic Sans MS" panose="030F0702030302020204" pitchFamily="66" charset="0"/>
              </a:rPr>
              <a:t> in a named container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Maths – Mastering Number Scheme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Continue with focus learning time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Lunchtime and playtime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Daily handwriting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Afternoon registration followed by carpet time followed by a variety of learning opportunities inside and outside with a mix of adult and child led learning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Afternoon school fruit snack and school milk (Cool Milk)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Story time and home time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488"/>
          <a:stretch/>
        </p:blipFill>
        <p:spPr>
          <a:xfrm rot="5400000">
            <a:off x="9084669" y="1276819"/>
            <a:ext cx="3082595" cy="313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70725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Our focus for this half term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802" y="1284180"/>
            <a:ext cx="8596668" cy="537329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Getting to know each other and our school, learning how to interact and play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Looking after our belongings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Keeping safe including hand washing and using tissues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Becoming independent in school – cutting food, managing the toilet independently, opening book bag and putting things in it, putting coat on and taking jumpers off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Proud Promises – To be safe, to be ready, to be kind and respectful.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Behaviour – school appropriate e.g. eyes looking, ears listening, sitting on the carpet for whole class learning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Reception Baseline Assessment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024581" y="4518734"/>
            <a:ext cx="3131909" cy="233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42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does your child need each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25160"/>
            <a:ext cx="8596668" cy="3880773"/>
          </a:xfrm>
        </p:spPr>
        <p:txBody>
          <a:bodyPr/>
          <a:lstStyle/>
          <a:p>
            <a:r>
              <a:rPr lang="en-GB" sz="2800" dirty="0">
                <a:latin typeface="Comic Sans MS" panose="030F0702030302020204" pitchFamily="66" charset="0"/>
              </a:rPr>
              <a:t>Filled water bottle, </a:t>
            </a:r>
            <a:r>
              <a:rPr lang="en-GB" sz="2800" b="1" dirty="0">
                <a:latin typeface="Comic Sans MS" panose="030F0702030302020204" pitchFamily="66" charset="0"/>
              </a:rPr>
              <a:t>only water </a:t>
            </a:r>
            <a:r>
              <a:rPr lang="en-GB" sz="2800" dirty="0">
                <a:latin typeface="Comic Sans MS" panose="030F0702030302020204" pitchFamily="66" charset="0"/>
              </a:rPr>
              <a:t>please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Book bag – with reading books and diary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Coat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Sun hat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Gloves when the weather gets colder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 pair of wellies to leave in school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31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426783"/>
              </p:ext>
            </p:extLst>
          </p:nvPr>
        </p:nvGraphicFramePr>
        <p:xfrm>
          <a:off x="363088" y="844769"/>
          <a:ext cx="11515235" cy="2129249"/>
        </p:xfrm>
        <a:graphic>
          <a:graphicData uri="http://schemas.openxmlformats.org/drawingml/2006/table">
            <a:tbl>
              <a:tblPr firstRow="1" firstCol="1" bandRow="1"/>
              <a:tblGrid>
                <a:gridCol w="1900270">
                  <a:extLst>
                    <a:ext uri="{9D8B030D-6E8A-4147-A177-3AD203B41FA5}">
                      <a16:colId xmlns:a16="http://schemas.microsoft.com/office/drawing/2014/main" val="3484456245"/>
                    </a:ext>
                  </a:extLst>
                </a:gridCol>
                <a:gridCol w="1481582">
                  <a:extLst>
                    <a:ext uri="{9D8B030D-6E8A-4147-A177-3AD203B41FA5}">
                      <a16:colId xmlns:a16="http://schemas.microsoft.com/office/drawing/2014/main" val="2856465613"/>
                    </a:ext>
                  </a:extLst>
                </a:gridCol>
                <a:gridCol w="1414349">
                  <a:extLst>
                    <a:ext uri="{9D8B030D-6E8A-4147-A177-3AD203B41FA5}">
                      <a16:colId xmlns:a16="http://schemas.microsoft.com/office/drawing/2014/main" val="3825108462"/>
                    </a:ext>
                  </a:extLst>
                </a:gridCol>
                <a:gridCol w="1220602">
                  <a:extLst>
                    <a:ext uri="{9D8B030D-6E8A-4147-A177-3AD203B41FA5}">
                      <a16:colId xmlns:a16="http://schemas.microsoft.com/office/drawing/2014/main" val="51860593"/>
                    </a:ext>
                  </a:extLst>
                </a:gridCol>
                <a:gridCol w="1696256">
                  <a:extLst>
                    <a:ext uri="{9D8B030D-6E8A-4147-A177-3AD203B41FA5}">
                      <a16:colId xmlns:a16="http://schemas.microsoft.com/office/drawing/2014/main" val="119898750"/>
                    </a:ext>
                  </a:extLst>
                </a:gridCol>
                <a:gridCol w="1901088">
                  <a:extLst>
                    <a:ext uri="{9D8B030D-6E8A-4147-A177-3AD203B41FA5}">
                      <a16:colId xmlns:a16="http://schemas.microsoft.com/office/drawing/2014/main" val="2941674776"/>
                    </a:ext>
                  </a:extLst>
                </a:gridCol>
                <a:gridCol w="1901088">
                  <a:extLst>
                    <a:ext uri="{9D8B030D-6E8A-4147-A177-3AD203B41FA5}">
                      <a16:colId xmlns:a16="http://schemas.microsoft.com/office/drawing/2014/main" val="644682494"/>
                    </a:ext>
                  </a:extLst>
                </a:gridCol>
              </a:tblGrid>
              <a:tr h="777525"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Prime areas of learning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1236191"/>
                  </a:ext>
                </a:extLst>
              </a:tr>
              <a:tr h="53767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Communication and language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Personal,</a:t>
                      </a:r>
                      <a:r>
                        <a:rPr lang="en-GB" sz="1600" b="1" baseline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social and emotional development 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</a:t>
                      </a:r>
                      <a:r>
                        <a:rPr lang="en-GB" sz="1600" b="1" baseline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development 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074478"/>
                  </a:ext>
                </a:extLst>
              </a:tr>
              <a:tr h="8140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Listening attention and understanding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Speaking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Self-regulation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Managing self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Building relationships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Gross motor skills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Fine motor skills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562" marR="665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217445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105216"/>
              </p:ext>
            </p:extLst>
          </p:nvPr>
        </p:nvGraphicFramePr>
        <p:xfrm>
          <a:off x="294776" y="3265929"/>
          <a:ext cx="11583547" cy="2747301"/>
        </p:xfrm>
        <a:graphic>
          <a:graphicData uri="http://schemas.openxmlformats.org/drawingml/2006/table">
            <a:tbl>
              <a:tblPr firstRow="1" firstCol="1" bandRow="1"/>
              <a:tblGrid>
                <a:gridCol w="973253">
                  <a:extLst>
                    <a:ext uri="{9D8B030D-6E8A-4147-A177-3AD203B41FA5}">
                      <a16:colId xmlns:a16="http://schemas.microsoft.com/office/drawing/2014/main" val="2577040226"/>
                    </a:ext>
                  </a:extLst>
                </a:gridCol>
                <a:gridCol w="973253">
                  <a:extLst>
                    <a:ext uri="{9D8B030D-6E8A-4147-A177-3AD203B41FA5}">
                      <a16:colId xmlns:a16="http://schemas.microsoft.com/office/drawing/2014/main" val="4206703394"/>
                    </a:ext>
                  </a:extLst>
                </a:gridCol>
                <a:gridCol w="1235829">
                  <a:extLst>
                    <a:ext uri="{9D8B030D-6E8A-4147-A177-3AD203B41FA5}">
                      <a16:colId xmlns:a16="http://schemas.microsoft.com/office/drawing/2014/main" val="3435665927"/>
                    </a:ext>
                  </a:extLst>
                </a:gridCol>
                <a:gridCol w="1145356">
                  <a:extLst>
                    <a:ext uri="{9D8B030D-6E8A-4147-A177-3AD203B41FA5}">
                      <a16:colId xmlns:a16="http://schemas.microsoft.com/office/drawing/2014/main" val="2753670673"/>
                    </a:ext>
                  </a:extLst>
                </a:gridCol>
                <a:gridCol w="1407932">
                  <a:extLst>
                    <a:ext uri="{9D8B030D-6E8A-4147-A177-3AD203B41FA5}">
                      <a16:colId xmlns:a16="http://schemas.microsoft.com/office/drawing/2014/main" val="3697870167"/>
                    </a:ext>
                  </a:extLst>
                </a:gridCol>
                <a:gridCol w="974016">
                  <a:extLst>
                    <a:ext uri="{9D8B030D-6E8A-4147-A177-3AD203B41FA5}">
                      <a16:colId xmlns:a16="http://schemas.microsoft.com/office/drawing/2014/main" val="1928160726"/>
                    </a:ext>
                  </a:extLst>
                </a:gridCol>
                <a:gridCol w="974782">
                  <a:extLst>
                    <a:ext uri="{9D8B030D-6E8A-4147-A177-3AD203B41FA5}">
                      <a16:colId xmlns:a16="http://schemas.microsoft.com/office/drawing/2014/main" val="3054640138"/>
                    </a:ext>
                  </a:extLst>
                </a:gridCol>
                <a:gridCol w="974782">
                  <a:extLst>
                    <a:ext uri="{9D8B030D-6E8A-4147-A177-3AD203B41FA5}">
                      <a16:colId xmlns:a16="http://schemas.microsoft.com/office/drawing/2014/main" val="610419359"/>
                    </a:ext>
                  </a:extLst>
                </a:gridCol>
                <a:gridCol w="1462172">
                  <a:extLst>
                    <a:ext uri="{9D8B030D-6E8A-4147-A177-3AD203B41FA5}">
                      <a16:colId xmlns:a16="http://schemas.microsoft.com/office/drawing/2014/main" val="4054737398"/>
                    </a:ext>
                  </a:extLst>
                </a:gridCol>
                <a:gridCol w="1462172">
                  <a:extLst>
                    <a:ext uri="{9D8B030D-6E8A-4147-A177-3AD203B41FA5}">
                      <a16:colId xmlns:a16="http://schemas.microsoft.com/office/drawing/2014/main" val="3570333192"/>
                    </a:ext>
                  </a:extLst>
                </a:gridCol>
              </a:tblGrid>
              <a:tr h="658859">
                <a:tc gridSpan="10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Specific areas of learning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0935139"/>
                  </a:ext>
                </a:extLst>
              </a:tr>
              <a:tr h="58961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Mathematics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the world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Expressive arts and design 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709625"/>
                  </a:ext>
                </a:extLst>
              </a:tr>
              <a:tr h="14988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Comprehension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reading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Numerical patterns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 and present </a:t>
                      </a:r>
                      <a:endParaRPr lang="en-GB" sz="140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People, cultures and communities 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natural world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Creating with materials 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Being imaginative and expressive </a:t>
                      </a:r>
                      <a:endParaRPr lang="en-GB" sz="1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28" marR="612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0916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331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The EYFS curriculum (2021)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813" y="1584481"/>
            <a:ext cx="5756272" cy="4214407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Further information can be found 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https://www.gov.uk/government/publications/early-years-foundation-stage-framework--2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1400" dirty="0"/>
          </a:p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684555" y="1793267"/>
            <a:ext cx="5035489" cy="4093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None/>
            </a:pPr>
            <a:endParaRPr lang="en-GB" dirty="0">
              <a:hlinkClick r:id="rId5"/>
            </a:endParaRPr>
          </a:p>
          <a:p>
            <a:pPr marL="0" indent="0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sz="1400" dirty="0"/>
          </a:p>
          <a:p>
            <a:endParaRPr lang="en-GB" b="1" dirty="0"/>
          </a:p>
        </p:txBody>
      </p:sp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67094" y="5713982"/>
            <a:ext cx="487363" cy="4873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C6B305-24E9-4C6A-91AD-08401C8F72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0248" y="1930400"/>
            <a:ext cx="4683676" cy="173680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2BF5933-2487-47B8-A24F-FB6A4E658286}"/>
              </a:ext>
            </a:extLst>
          </p:cNvPr>
          <p:cNvSpPr/>
          <p:nvPr/>
        </p:nvSpPr>
        <p:spPr>
          <a:xfrm>
            <a:off x="6096000" y="4332172"/>
            <a:ext cx="42494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https://www.gov.uk/government/publications/development-matters--2/development-matters#seven-key-features-of-effective-practice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D9115A-F078-E3CE-5D15-8E598D6BF5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924" y="2822363"/>
            <a:ext cx="2808435" cy="392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7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6651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Reading and phonics – Little </a:t>
            </a:r>
            <a:r>
              <a:rPr lang="en-GB" b="1" dirty="0" err="1">
                <a:latin typeface="Comic Sans MS" panose="030F0702030302020204" pitchFamily="66" charset="0"/>
              </a:rPr>
              <a:t>Wandle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59517"/>
            <a:ext cx="7360678" cy="5003456"/>
          </a:xfrm>
        </p:spPr>
        <p:txBody>
          <a:bodyPr>
            <a:normAutofit fontScale="925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Little Wandle Rhyme time sessions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Phonics teaching will start next week in school. We will be learning 4 phonemes each week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Phonics homework - New phonemes with the grapheme, mnemonic, pronunciation phrase and formation phrase each week plus the home learning sheet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Decoding books to follow. These will be changed once a week and a new book will come home each Friday. Please return the old book on a Thursday. Yellow Diaries to be brought in every day.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Reading meeting being organised by Mrs Hazell our English lead on </a:t>
            </a:r>
            <a:r>
              <a:rPr lang="en-GB" sz="2400" dirty="0">
                <a:highlight>
                  <a:srgbClr val="FFFF00"/>
                </a:highlight>
                <a:latin typeface="Comic Sans MS" panose="030F0702030302020204" pitchFamily="66" charset="0"/>
              </a:rPr>
              <a:t>Tuesday 23</a:t>
            </a:r>
            <a:r>
              <a:rPr lang="en-GB" sz="2400" baseline="30000" dirty="0">
                <a:highlight>
                  <a:srgbClr val="FFFF00"/>
                </a:highlight>
                <a:latin typeface="Comic Sans MS" panose="030F0702030302020204" pitchFamily="66" charset="0"/>
              </a:rPr>
              <a:t>rd</a:t>
            </a:r>
            <a:r>
              <a:rPr lang="en-GB" sz="2400" dirty="0">
                <a:highlight>
                  <a:srgbClr val="FFFF00"/>
                </a:highlight>
                <a:latin typeface="Comic Sans MS" panose="030F0702030302020204" pitchFamily="66" charset="0"/>
              </a:rPr>
              <a:t> September at 9am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images-na.ssl-images-amazon.com/images/I/41tCDeL5yTL._SX336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526335"/>
            <a:ext cx="2508592" cy="370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previ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589" y="4450320"/>
            <a:ext cx="2950203" cy="221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265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>
                <a:latin typeface="Comic Sans MS" panose="030F0702030302020204" pitchFamily="66" charset="0"/>
              </a:rPr>
              <a:t>Phonics</a:t>
            </a:r>
            <a:r>
              <a:rPr lang="en-GB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801187" y="5502660"/>
            <a:ext cx="93355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</a:t>
            </a:r>
            <a:r>
              <a:rPr lang="en-GB" dirty="0">
                <a:hlinkClick r:id="rId2"/>
              </a:rPr>
              <a:t>www.littlewandlelettersandsounds.org.uk/resources/for-parents</a:t>
            </a:r>
            <a:r>
              <a:rPr lang="en-GB" dirty="0"/>
              <a:t>/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1793829"/>
            <a:ext cx="3514725" cy="26955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6810" y="1612854"/>
            <a:ext cx="3286125" cy="2876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3303" y="1689054"/>
            <a:ext cx="33909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1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42775"/>
            <a:ext cx="8596668" cy="1320800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PE days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5" y="1361473"/>
            <a:ext cx="9791614" cy="3880773"/>
          </a:xfrm>
        </p:spPr>
        <p:txBody>
          <a:bodyPr/>
          <a:lstStyle/>
          <a:p>
            <a:r>
              <a:rPr lang="en-GB" sz="2800" dirty="0">
                <a:latin typeface="Comic Sans MS" panose="030F0702030302020204" pitchFamily="66" charset="0"/>
              </a:rPr>
              <a:t>This </a:t>
            </a:r>
            <a:r>
              <a:rPr lang="en-GB" sz="2800" b="1" dirty="0">
                <a:latin typeface="Comic Sans MS" panose="030F0702030302020204" pitchFamily="66" charset="0"/>
              </a:rPr>
              <a:t>half term 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Please can the children come into school on Monday dressed in their PE kit. No jewellery to be worn unless it is for religious purposes.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We will add an extra PE day after half term (Thursday)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097" y="4720053"/>
            <a:ext cx="7300090" cy="153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09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50989"/>
            <a:ext cx="8596668" cy="451888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‘Pick and mix grid’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Phonic weekly grapheme sheet and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Home learning sheet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Reading book, diary and sharing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book (later this half term).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Please keep reading diary in your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child’s bag everyday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Our library day is a Monday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WOW Moments</a:t>
            </a: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3197" y="609600"/>
            <a:ext cx="4192763" cy="529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00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The curriculum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419198"/>
              </p:ext>
            </p:extLst>
          </p:nvPr>
        </p:nvGraphicFramePr>
        <p:xfrm>
          <a:off x="652591" y="1389192"/>
          <a:ext cx="8474268" cy="3469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7134">
                  <a:extLst>
                    <a:ext uri="{9D8B030D-6E8A-4147-A177-3AD203B41FA5}">
                      <a16:colId xmlns:a16="http://schemas.microsoft.com/office/drawing/2014/main" val="893566470"/>
                    </a:ext>
                  </a:extLst>
                </a:gridCol>
                <a:gridCol w="4237134">
                  <a:extLst>
                    <a:ext uri="{9D8B030D-6E8A-4147-A177-3AD203B41FA5}">
                      <a16:colId xmlns:a16="http://schemas.microsoft.com/office/drawing/2014/main" val="3465630313"/>
                    </a:ext>
                  </a:extLst>
                </a:gridCol>
              </a:tblGrid>
              <a:tr h="49568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This years topics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1208028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Autumn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856604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Me and my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Celebrations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7937239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Spring 2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6379637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Toys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Traditional Tales</a:t>
                      </a:r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3362149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Summer 2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5791852"/>
                  </a:ext>
                </a:extLst>
              </a:tr>
              <a:tr h="495683">
                <a:tc>
                  <a:txBody>
                    <a:bodyPr/>
                    <a:lstStyle/>
                    <a:p>
                      <a:r>
                        <a:rPr lang="en-GB" sz="2000" dirty="0" err="1">
                          <a:latin typeface="Comic Sans MS" panose="030F0702030302020204" pitchFamily="66" charset="0"/>
                        </a:rPr>
                        <a:t>Minibeasts</a:t>
                      </a:r>
                      <a:r>
                        <a:rPr lang="en-GB" sz="200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Comic Sans MS" panose="030F0702030302020204" pitchFamily="66" charset="0"/>
                        </a:rPr>
                        <a:t>Plants,</a:t>
                      </a:r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 growth and change 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52404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57" y="5019183"/>
            <a:ext cx="2426510" cy="17166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02" y="202946"/>
            <a:ext cx="1740746" cy="17407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636" y="5178169"/>
            <a:ext cx="2357340" cy="15419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6820" y="5088573"/>
            <a:ext cx="2800077" cy="16651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468" y="2525882"/>
            <a:ext cx="2022461" cy="1980501"/>
          </a:xfrm>
          <a:prstGeom prst="rect">
            <a:avLst/>
          </a:prstGeom>
        </p:spPr>
      </p:pic>
      <p:pic>
        <p:nvPicPr>
          <p:cNvPr id="3" name="Slide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40096" y="3659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896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6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FOTG (Friends of Trumps Green)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Run by a committee of parent volunteers, who regularly meet with Miss Morris to discuss initiatives which raise money for the school.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All parents automatically become Friends of Trumps Green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There are opportunities to be a part of the committee or volunteer to support with various projects.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Monies raised go towards curriculum enhancements</a:t>
            </a:r>
          </a:p>
        </p:txBody>
      </p:sp>
    </p:spTree>
    <p:extLst>
      <p:ext uri="{BB962C8B-B14F-4D97-AF65-F5344CB8AC3E}">
        <p14:creationId xmlns:p14="http://schemas.microsoft.com/office/powerpoint/2010/main" val="35892869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e22146-4b62-42ff-aa13-e4178800a8df" xsi:nil="true"/>
    <lcf76f155ced4ddcb4097134ff3c332f xmlns="b25aa6c6-033b-4795-bdfe-ab2b3099943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71854CDC58B54FB3CC84BF973F1C5D" ma:contentTypeVersion="13" ma:contentTypeDescription="Create a new document." ma:contentTypeScope="" ma:versionID="984d0cc0a2e6c1174e37217f23dcb512">
  <xsd:schema xmlns:xsd="http://www.w3.org/2001/XMLSchema" xmlns:xs="http://www.w3.org/2001/XMLSchema" xmlns:p="http://schemas.microsoft.com/office/2006/metadata/properties" xmlns:ns2="b25aa6c6-033b-4795-bdfe-ab2b30999432" xmlns:ns3="c0e22146-4b62-42ff-aa13-e4178800a8df" targetNamespace="http://schemas.microsoft.com/office/2006/metadata/properties" ma:root="true" ma:fieldsID="5a8e3ab0abc7115fd18ed4824e781166" ns2:_="" ns3:_="">
    <xsd:import namespace="b25aa6c6-033b-4795-bdfe-ab2b30999432"/>
    <xsd:import namespace="c0e22146-4b62-42ff-aa13-e4178800a8d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5aa6c6-033b-4795-bdfe-ab2b309994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3041c54-1620-4653-9726-653e89024f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e22146-4b62-42ff-aa13-e4178800a8df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79757261-33c3-4d25-b92d-d7b22a2e9107}" ma:internalName="TaxCatchAll" ma:showField="CatchAllData" ma:web="c0e22146-4b62-42ff-aa13-e4178800a8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46F051-B2BE-450A-B14E-10B6CF11FCC9}">
  <ds:schemaRefs>
    <ds:schemaRef ds:uri="b25aa6c6-033b-4795-bdfe-ab2b30999432"/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c0e22146-4b62-42ff-aa13-e4178800a8df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C4F8F38-CA87-4545-993D-D4F3A76353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D478EE-2F27-4627-8DA0-0DF12829CF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5aa6c6-033b-4795-bdfe-ab2b30999432"/>
    <ds:schemaRef ds:uri="c0e22146-4b62-42ff-aa13-e4178800a8d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2722</TotalTime>
  <Words>749</Words>
  <Application>Microsoft Office PowerPoint</Application>
  <PresentationFormat>Widescreen</PresentationFormat>
  <Paragraphs>148</Paragraphs>
  <Slides>13</Slides>
  <Notes>0</Notes>
  <HiddenSlides>0</HiddenSlides>
  <MMClips>2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</vt:lpstr>
      <vt:lpstr>Calibri</vt:lpstr>
      <vt:lpstr>Comic Sans MS</vt:lpstr>
      <vt:lpstr>inherit</vt:lpstr>
      <vt:lpstr>Trebuchet MS</vt:lpstr>
      <vt:lpstr>Wingdings 3</vt:lpstr>
      <vt:lpstr>Facet</vt:lpstr>
      <vt:lpstr>Picture</vt:lpstr>
      <vt:lpstr>Reception Information Meeting </vt:lpstr>
      <vt:lpstr>Who’s who </vt:lpstr>
      <vt:lpstr>An example of our day </vt:lpstr>
      <vt:lpstr>Our focus for this half term</vt:lpstr>
      <vt:lpstr>What does your child need each day</vt:lpstr>
      <vt:lpstr>PowerPoint Presentation</vt:lpstr>
      <vt:lpstr>The EYFS curriculum (2021)</vt:lpstr>
      <vt:lpstr>Reading and phonics – Little Wandle</vt:lpstr>
      <vt:lpstr>Phonics </vt:lpstr>
      <vt:lpstr>PE days </vt:lpstr>
      <vt:lpstr>Home learning</vt:lpstr>
      <vt:lpstr>The curriculum </vt:lpstr>
      <vt:lpstr>FOTG (Friends of Trumps Green)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welcome meeting</dc:title>
  <dc:creator>Dawn Quirk</dc:creator>
  <cp:lastModifiedBy>Mayurie Bharakhda</cp:lastModifiedBy>
  <cp:revision>71</cp:revision>
  <cp:lastPrinted>2025-09-15T16:33:09Z</cp:lastPrinted>
  <dcterms:created xsi:type="dcterms:W3CDTF">2019-09-18T14:33:56Z</dcterms:created>
  <dcterms:modified xsi:type="dcterms:W3CDTF">2025-09-16T07:36:08Z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0x0101007D71854CDC58B54FB3CC84BF973F1C5D</vt:lpwstr>
  </property>
  <property fmtid="{D5CDD505-2E9C-101B-9397-08002B2CF9AE}" pid="3" name="Order">
    <vt:r8>1370800</vt:r8>
  </property>
  <property fmtid="{D5CDD505-2E9C-101B-9397-08002B2CF9AE}" pid="4" name="MediaServiceImageTags">
    <vt:lpwstr/>
  </property>
</Properties>
</file>